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2" r:id="rId1"/>
  </p:sldMasterIdLst>
  <p:notesMasterIdLst>
    <p:notesMasterId r:id="rId39"/>
  </p:notesMasterIdLst>
  <p:handoutMasterIdLst>
    <p:handoutMasterId r:id="rId40"/>
  </p:handoutMasterIdLst>
  <p:sldIdLst>
    <p:sldId id="256" r:id="rId2"/>
    <p:sldId id="744" r:id="rId3"/>
    <p:sldId id="743" r:id="rId4"/>
    <p:sldId id="278" r:id="rId5"/>
    <p:sldId id="260" r:id="rId6"/>
    <p:sldId id="258" r:id="rId7"/>
    <p:sldId id="745" r:id="rId8"/>
    <p:sldId id="747" r:id="rId9"/>
    <p:sldId id="748" r:id="rId10"/>
    <p:sldId id="749" r:id="rId11"/>
    <p:sldId id="750" r:id="rId12"/>
    <p:sldId id="270" r:id="rId13"/>
    <p:sldId id="259" r:id="rId14"/>
    <p:sldId id="276" r:id="rId15"/>
    <p:sldId id="271" r:id="rId16"/>
    <p:sldId id="266" r:id="rId17"/>
    <p:sldId id="753" r:id="rId18"/>
    <p:sldId id="262" r:id="rId19"/>
    <p:sldId id="751" r:id="rId20"/>
    <p:sldId id="752" r:id="rId21"/>
    <p:sldId id="273" r:id="rId22"/>
    <p:sldId id="263" r:id="rId23"/>
    <p:sldId id="269" r:id="rId24"/>
    <p:sldId id="755" r:id="rId25"/>
    <p:sldId id="274" r:id="rId26"/>
    <p:sldId id="275" r:id="rId27"/>
    <p:sldId id="267" r:id="rId28"/>
    <p:sldId id="272" r:id="rId29"/>
    <p:sldId id="742" r:id="rId30"/>
    <p:sldId id="268" r:id="rId31"/>
    <p:sldId id="265" r:id="rId32"/>
    <p:sldId id="756" r:id="rId33"/>
    <p:sldId id="284" r:id="rId34"/>
    <p:sldId id="735" r:id="rId35"/>
    <p:sldId id="736" r:id="rId36"/>
    <p:sldId id="754" r:id="rId37"/>
    <p:sldId id="74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25"/>
  </p:normalViewPr>
  <p:slideViewPr>
    <p:cSldViewPr>
      <p:cViewPr varScale="1">
        <p:scale>
          <a:sx n="54" d="100"/>
          <a:sy n="54" d="100"/>
        </p:scale>
        <p:origin x="1315" y="58"/>
      </p:cViewPr>
      <p:guideLst>
        <p:guide orient="horz" pos="2160"/>
        <p:guide pos="2880"/>
      </p:guideLst>
    </p:cSldViewPr>
  </p:slideViewPr>
  <p:notesTextViewPr>
    <p:cViewPr>
      <p:scale>
        <a:sx n="1" d="1"/>
        <a:sy n="1" d="1"/>
      </p:scale>
      <p:origin x="0" y="0"/>
    </p:cViewPr>
  </p:notesTextViewPr>
  <p:notesViewPr>
    <p:cSldViewPr>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3" Type="http://schemas.openxmlformats.org/officeDocument/2006/relationships/package" Target="../embeddings/Microsoft_PowerPoint-Pr_sentation.pptx"/><Relationship Id="rId2" Type="http://schemas.openxmlformats.org/officeDocument/2006/relationships/vmlDrawing" Target="../drawings/vmlDrawing1.vml"/><Relationship Id="rId1" Type="http://schemas.openxmlformats.org/officeDocument/2006/relationships/theme" Target="../theme/theme3.xml"/><Relationship Id="rId4" Type="http://schemas.openxmlformats.org/officeDocument/2006/relationships/image" Target="../media/image3.em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C383A89-CCE2-1309-83AD-97170EC0D9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6016E3C5-BB39-1CB6-403B-491430787A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0804CC-D951-4554-82D1-1E63376DA92D}" type="datetimeFigureOut">
              <a:rPr lang="de-AT" smtClean="0"/>
              <a:t>01.07.2024</a:t>
            </a:fld>
            <a:endParaRPr lang="de-AT"/>
          </a:p>
        </p:txBody>
      </p:sp>
      <p:sp>
        <p:nvSpPr>
          <p:cNvPr id="4" name="Fußzeilenplatzhalter 3">
            <a:extLst>
              <a:ext uri="{FF2B5EF4-FFF2-40B4-BE49-F238E27FC236}">
                <a16:creationId xmlns:a16="http://schemas.microsoft.com/office/drawing/2014/main" id="{050984D1-F1F3-38CB-94C6-17CD58C75A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2ABC8B81-EF24-6E87-321A-BAA48EB8CA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5E9A65-B943-49E4-811E-982A13108F10}" type="slidenum">
              <a:rPr lang="de-AT" smtClean="0"/>
              <a:t>‹Nr.›</a:t>
            </a:fld>
            <a:endParaRPr lang="de-AT"/>
          </a:p>
        </p:txBody>
      </p:sp>
      <p:graphicFrame>
        <p:nvGraphicFramePr>
          <p:cNvPr id="6" name="Objekt 5">
            <a:hlinkClick r:id="" action="ppaction://ole?verb=0"/>
            <a:extLst>
              <a:ext uri="{FF2B5EF4-FFF2-40B4-BE49-F238E27FC236}">
                <a16:creationId xmlns:a16="http://schemas.microsoft.com/office/drawing/2014/main" id="{901E39B6-35D6-C30C-5C1D-A186A0173008}"/>
              </a:ext>
            </a:extLst>
          </p:cNvPr>
          <p:cNvGraphicFramePr>
            <a:graphicFrameLocks noChangeAspect="1"/>
          </p:cNvGraphicFramePr>
          <p:nvPr>
            <p:extLst>
              <p:ext uri="{D42A27DB-BD31-4B8C-83A1-F6EECF244321}">
                <p14:modId xmlns:p14="http://schemas.microsoft.com/office/powerpoint/2010/main" val="179958539"/>
              </p:ext>
            </p:extLst>
          </p:nvPr>
        </p:nvGraphicFramePr>
        <p:xfrm>
          <a:off x="1143000" y="899592"/>
          <a:ext cx="4572000" cy="3429000"/>
        </p:xfrm>
        <a:graphic>
          <a:graphicData uri="http://schemas.openxmlformats.org/presentationml/2006/ole">
            <mc:AlternateContent xmlns:mc="http://schemas.openxmlformats.org/markup-compatibility/2006">
              <mc:Choice xmlns:v="urn:schemas-microsoft-com:vml" Requires="v">
                <p:oleObj spid="_x0000_s1026" name="Presentation" r:id="rId3" imgW="4572253" imgH="3429122" progId="PowerPoint.Show.12">
                  <p:embed/>
                </p:oleObj>
              </mc:Choice>
              <mc:Fallback>
                <p:oleObj name="Presentation" r:id="rId3" imgW="4572253" imgH="3429122" progId="PowerPoint.Show.12">
                  <p:embed/>
                  <p:pic>
                    <p:nvPicPr>
                      <p:cNvPr id="0" name=""/>
                      <p:cNvPicPr/>
                      <p:nvPr/>
                    </p:nvPicPr>
                    <p:blipFill>
                      <a:blip r:embed="rId4"/>
                      <a:stretch>
                        <a:fillRect/>
                      </a:stretch>
                    </p:blipFill>
                    <p:spPr>
                      <a:xfrm>
                        <a:off x="1143000" y="899592"/>
                        <a:ext cx="4572000" cy="3429000"/>
                      </a:xfrm>
                      <a:prstGeom prst="rect">
                        <a:avLst/>
                      </a:prstGeom>
                    </p:spPr>
                  </p:pic>
                </p:oleObj>
              </mc:Fallback>
            </mc:AlternateContent>
          </a:graphicData>
        </a:graphic>
      </p:graphicFrame>
    </p:spTree>
    <p:extLst>
      <p:ext uri="{BB962C8B-B14F-4D97-AF65-F5344CB8AC3E}">
        <p14:creationId xmlns:p14="http://schemas.microsoft.com/office/powerpoint/2010/main" val="3953431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E09E2A-2F6F-48ED-9287-7EE3421B796E}" type="datetimeFigureOut">
              <a:rPr lang="de-AT" smtClean="0"/>
              <a:t>01.07.2024</a:t>
            </a:fld>
            <a:endParaRPr lang="de-AT"/>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9BD7FE-5458-4802-AFAA-BF88D52D351E}" type="slidenum">
              <a:rPr lang="de-AT" smtClean="0"/>
              <a:t>‹Nr.›</a:t>
            </a:fld>
            <a:endParaRPr lang="de-AT"/>
          </a:p>
        </p:txBody>
      </p:sp>
    </p:spTree>
    <p:extLst>
      <p:ext uri="{BB962C8B-B14F-4D97-AF65-F5344CB8AC3E}">
        <p14:creationId xmlns:p14="http://schemas.microsoft.com/office/powerpoint/2010/main" val="3279323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Korb!	Meine Erfahrungen aus der Praxis</a:t>
            </a:r>
          </a:p>
        </p:txBody>
      </p:sp>
      <p:sp>
        <p:nvSpPr>
          <p:cNvPr id="4" name="Foliennummernplatzhalter 3"/>
          <p:cNvSpPr>
            <a:spLocks noGrp="1"/>
          </p:cNvSpPr>
          <p:nvPr>
            <p:ph type="sldNum" sz="quarter" idx="10"/>
          </p:nvPr>
        </p:nvSpPr>
        <p:spPr/>
        <p:txBody>
          <a:bodyPr/>
          <a:lstStyle/>
          <a:p>
            <a:fld id="{A39BD7FE-5458-4802-AFAA-BF88D52D351E}" type="slidenum">
              <a:rPr lang="de-AT" smtClean="0"/>
              <a:t>5</a:t>
            </a:fld>
            <a:endParaRPr lang="de-AT"/>
          </a:p>
        </p:txBody>
      </p:sp>
    </p:spTree>
    <p:extLst>
      <p:ext uri="{BB962C8B-B14F-4D97-AF65-F5344CB8AC3E}">
        <p14:creationId xmlns:p14="http://schemas.microsoft.com/office/powerpoint/2010/main" val="74426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Oft erst Jahre später die Erkenntnis!</a:t>
            </a:r>
          </a:p>
        </p:txBody>
      </p:sp>
      <p:sp>
        <p:nvSpPr>
          <p:cNvPr id="4" name="Foliennummernplatzhalter 3"/>
          <p:cNvSpPr>
            <a:spLocks noGrp="1"/>
          </p:cNvSpPr>
          <p:nvPr>
            <p:ph type="sldNum" sz="quarter" idx="10"/>
          </p:nvPr>
        </p:nvSpPr>
        <p:spPr/>
        <p:txBody>
          <a:bodyPr/>
          <a:lstStyle/>
          <a:p>
            <a:fld id="{A39BD7FE-5458-4802-AFAA-BF88D52D351E}" type="slidenum">
              <a:rPr lang="de-AT" smtClean="0"/>
              <a:t>6</a:t>
            </a:fld>
            <a:endParaRPr lang="de-AT"/>
          </a:p>
        </p:txBody>
      </p:sp>
    </p:spTree>
    <p:extLst>
      <p:ext uri="{BB962C8B-B14F-4D97-AF65-F5344CB8AC3E}">
        <p14:creationId xmlns:p14="http://schemas.microsoft.com/office/powerpoint/2010/main" val="3199950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Vorzeigen! – Puppe!	Wie geht es dem Baby,	 wie geht es dem Vater?</a:t>
            </a:r>
          </a:p>
        </p:txBody>
      </p:sp>
      <p:sp>
        <p:nvSpPr>
          <p:cNvPr id="4" name="Foliennummernplatzhalter 3"/>
          <p:cNvSpPr>
            <a:spLocks noGrp="1"/>
          </p:cNvSpPr>
          <p:nvPr>
            <p:ph type="sldNum" sz="quarter" idx="10"/>
          </p:nvPr>
        </p:nvSpPr>
        <p:spPr/>
        <p:txBody>
          <a:bodyPr/>
          <a:lstStyle/>
          <a:p>
            <a:fld id="{A39BD7FE-5458-4802-AFAA-BF88D52D351E}" type="slidenum">
              <a:rPr lang="de-AT" smtClean="0"/>
              <a:t>13</a:t>
            </a:fld>
            <a:endParaRPr lang="de-AT"/>
          </a:p>
        </p:txBody>
      </p:sp>
    </p:spTree>
    <p:extLst>
      <p:ext uri="{BB962C8B-B14F-4D97-AF65-F5344CB8AC3E}">
        <p14:creationId xmlns:p14="http://schemas.microsoft.com/office/powerpoint/2010/main" val="184510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Mutter – sie ist eine Belastung für die </a:t>
            </a:r>
            <a:r>
              <a:rPr lang="de-AT" dirty="0" err="1"/>
              <a:t>Fam</a:t>
            </a:r>
            <a:r>
              <a:rPr lang="de-AT" dirty="0"/>
              <a:t> – sie haben es besser ohne sie</a:t>
            </a:r>
          </a:p>
        </p:txBody>
      </p:sp>
      <p:sp>
        <p:nvSpPr>
          <p:cNvPr id="4" name="Foliennummernplatzhalter 3"/>
          <p:cNvSpPr>
            <a:spLocks noGrp="1"/>
          </p:cNvSpPr>
          <p:nvPr>
            <p:ph type="sldNum" sz="quarter" idx="10"/>
          </p:nvPr>
        </p:nvSpPr>
        <p:spPr/>
        <p:txBody>
          <a:bodyPr/>
          <a:lstStyle/>
          <a:p>
            <a:fld id="{A39BD7FE-5458-4802-AFAA-BF88D52D351E}" type="slidenum">
              <a:rPr lang="de-AT" smtClean="0"/>
              <a:t>18</a:t>
            </a:fld>
            <a:endParaRPr lang="de-AT"/>
          </a:p>
        </p:txBody>
      </p:sp>
    </p:spTree>
    <p:extLst>
      <p:ext uri="{BB962C8B-B14F-4D97-AF65-F5344CB8AC3E}">
        <p14:creationId xmlns:p14="http://schemas.microsoft.com/office/powerpoint/2010/main" val="175150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Netzwerk</a:t>
            </a:r>
          </a:p>
        </p:txBody>
      </p:sp>
      <p:sp>
        <p:nvSpPr>
          <p:cNvPr id="4" name="Foliennummernplatzhalter 3"/>
          <p:cNvSpPr>
            <a:spLocks noGrp="1"/>
          </p:cNvSpPr>
          <p:nvPr>
            <p:ph type="sldNum" sz="quarter" idx="10"/>
          </p:nvPr>
        </p:nvSpPr>
        <p:spPr/>
        <p:txBody>
          <a:bodyPr/>
          <a:lstStyle/>
          <a:p>
            <a:fld id="{A39BD7FE-5458-4802-AFAA-BF88D52D351E}" type="slidenum">
              <a:rPr lang="de-AT" smtClean="0"/>
              <a:t>22</a:t>
            </a:fld>
            <a:endParaRPr lang="de-AT"/>
          </a:p>
        </p:txBody>
      </p:sp>
    </p:spTree>
    <p:extLst>
      <p:ext uri="{BB962C8B-B14F-4D97-AF65-F5344CB8AC3E}">
        <p14:creationId xmlns:p14="http://schemas.microsoft.com/office/powerpoint/2010/main" val="1210130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Verweis</a:t>
            </a:r>
            <a:r>
              <a:rPr lang="de-AT" baseline="0" dirty="0"/>
              <a:t> auf Vortrag von Thomas - Bindung</a:t>
            </a:r>
            <a:endParaRPr lang="de-AT" dirty="0"/>
          </a:p>
        </p:txBody>
      </p:sp>
      <p:sp>
        <p:nvSpPr>
          <p:cNvPr id="4" name="Foliennummernplatzhalter 3"/>
          <p:cNvSpPr>
            <a:spLocks noGrp="1"/>
          </p:cNvSpPr>
          <p:nvPr>
            <p:ph type="sldNum" sz="quarter" idx="10"/>
          </p:nvPr>
        </p:nvSpPr>
        <p:spPr/>
        <p:txBody>
          <a:bodyPr/>
          <a:lstStyle/>
          <a:p>
            <a:fld id="{A39BD7FE-5458-4802-AFAA-BF88D52D351E}" type="slidenum">
              <a:rPr lang="de-AT" smtClean="0"/>
              <a:t>28</a:t>
            </a:fld>
            <a:endParaRPr lang="de-AT"/>
          </a:p>
        </p:txBody>
      </p:sp>
    </p:spTree>
    <p:extLst>
      <p:ext uri="{BB962C8B-B14F-4D97-AF65-F5344CB8AC3E}">
        <p14:creationId xmlns:p14="http://schemas.microsoft.com/office/powerpoint/2010/main" val="715411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25459" y="959313"/>
            <a:ext cx="5760741" cy="2571891"/>
          </a:xfrm>
        </p:spPr>
        <p:txBody>
          <a:bodyPr bIns="0" anchor="b">
            <a:normAutofit/>
          </a:bodyPr>
          <a:lstStyle>
            <a:lvl1pPr algn="l">
              <a:defRPr sz="5400"/>
            </a:lvl1pPr>
          </a:lstStyle>
          <a:p>
            <a:r>
              <a:rPr lang="de-DE"/>
              <a:t>Mastertitelformat bearbeiten</a:t>
            </a:r>
            <a:endParaRPr lang="en-US" dirty="0"/>
          </a:p>
        </p:txBody>
      </p:sp>
      <p:sp>
        <p:nvSpPr>
          <p:cNvPr id="3" name="Subtitle 2"/>
          <p:cNvSpPr>
            <a:spLocks noGrp="1"/>
          </p:cNvSpPr>
          <p:nvPr>
            <p:ph type="subTitle" idx="1"/>
          </p:nvPr>
        </p:nvSpPr>
        <p:spPr>
          <a:xfrm>
            <a:off x="1125459" y="3531205"/>
            <a:ext cx="5760741" cy="977621"/>
          </a:xfrm>
        </p:spPr>
        <p:txBody>
          <a:bodyPr tIns="91440" bIns="91440">
            <a:normAutofit/>
          </a:bodyPr>
          <a:lstStyle>
            <a:lvl1pPr marL="0" indent="0" algn="l">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r>
              <a:rPr lang="de-AT"/>
              <a:t>Juni 24</a:t>
            </a:r>
            <a:endParaRPr lang="en-US" dirty="0"/>
          </a:p>
        </p:txBody>
      </p:sp>
      <p:sp>
        <p:nvSpPr>
          <p:cNvPr id="5" name="Footer Placeholder 4"/>
          <p:cNvSpPr>
            <a:spLocks noGrp="1"/>
          </p:cNvSpPr>
          <p:nvPr>
            <p:ph type="ftr" sz="quarter" idx="11"/>
          </p:nvPr>
        </p:nvSpPr>
        <p:spPr>
          <a:xfrm>
            <a:off x="1125459" y="329308"/>
            <a:ext cx="3392144" cy="309201"/>
          </a:xfrm>
        </p:spPr>
        <p:txBody>
          <a:bodyPr/>
          <a:lstStyle/>
          <a:p>
            <a:r>
              <a:rPr lang="en-US"/>
              <a:t>N. Egerbacher-Anker</a:t>
            </a:r>
            <a:endParaRPr lang="en-US" dirty="0"/>
          </a:p>
        </p:txBody>
      </p:sp>
      <p:sp>
        <p:nvSpPr>
          <p:cNvPr id="6" name="Slide Number Placeholder 5"/>
          <p:cNvSpPr>
            <a:spLocks noGrp="1"/>
          </p:cNvSpPr>
          <p:nvPr>
            <p:ph type="sldNum" sz="quarter" idx="12"/>
          </p:nvPr>
        </p:nvSpPr>
        <p:spPr>
          <a:xfrm>
            <a:off x="6886200" y="131730"/>
            <a:ext cx="802005" cy="503578"/>
          </a:xfrm>
        </p:spPr>
        <p:txBody>
          <a:bodyPr/>
          <a:lstStyle/>
          <a:p>
            <a:fld id="{8B37D5FE-740C-46F5-801A-FA5477D9711F}" type="slidenum">
              <a:rPr lang="en-US" smtClean="0"/>
              <a:pPr/>
              <a:t>‹Nr.›</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58117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AT"/>
              <a:t>Juni 24</a:t>
            </a:r>
            <a:endParaRPr lang="en-US"/>
          </a:p>
        </p:txBody>
      </p:sp>
      <p:sp>
        <p:nvSpPr>
          <p:cNvPr id="5" name="Footer Placeholder 4"/>
          <p:cNvSpPr>
            <a:spLocks noGrp="1"/>
          </p:cNvSpPr>
          <p:nvPr>
            <p:ph type="ftr" sz="quarter" idx="11"/>
          </p:nvPr>
        </p:nvSpPr>
        <p:spPr/>
        <p:txBody>
          <a:bodyPr/>
          <a:lstStyle/>
          <a:p>
            <a:r>
              <a:rPr lang="en-US"/>
              <a:t>N. Egerbacher-Anker</a:t>
            </a:r>
          </a:p>
        </p:txBody>
      </p:sp>
      <p:sp>
        <p:nvSpPr>
          <p:cNvPr id="6" name="Slide Number Placeholder 5"/>
          <p:cNvSpPr>
            <a:spLocks noGrp="1"/>
          </p:cNvSpPr>
          <p:nvPr>
            <p:ph type="sldNum" sz="quarter" idx="12"/>
          </p:nvPr>
        </p:nvSpPr>
        <p:spPr/>
        <p:txBody>
          <a:bodyPr/>
          <a:lstStyle/>
          <a:p>
            <a:fld id="{8B37D5FE-740C-46F5-801A-FA5477D9711F}" type="slidenum">
              <a:rPr lang="en-US" smtClean="0"/>
              <a:pPr/>
              <a:t>‹Nr.›</a:t>
            </a:fld>
            <a:endParaRPr 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971895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447" y="796298"/>
            <a:ext cx="1103027" cy="4662565"/>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1111910" y="796298"/>
            <a:ext cx="5301095" cy="466256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AT"/>
              <a:t>Juni 24</a:t>
            </a:r>
            <a:endParaRPr lang="en-US"/>
          </a:p>
        </p:txBody>
      </p:sp>
      <p:sp>
        <p:nvSpPr>
          <p:cNvPr id="5" name="Footer Placeholder 4"/>
          <p:cNvSpPr>
            <a:spLocks noGrp="1"/>
          </p:cNvSpPr>
          <p:nvPr>
            <p:ph type="ftr" sz="quarter" idx="11"/>
          </p:nvPr>
        </p:nvSpPr>
        <p:spPr/>
        <p:txBody>
          <a:bodyPr/>
          <a:lstStyle/>
          <a:p>
            <a:r>
              <a:rPr lang="en-US"/>
              <a:t>N. Egerbacher-Anker</a:t>
            </a:r>
          </a:p>
        </p:txBody>
      </p:sp>
      <p:sp>
        <p:nvSpPr>
          <p:cNvPr id="6" name="Slide Number Placeholder 5"/>
          <p:cNvSpPr>
            <a:spLocks noGrp="1"/>
          </p:cNvSpPr>
          <p:nvPr>
            <p:ph type="sldNum" sz="quarter" idx="12"/>
          </p:nvPr>
        </p:nvSpPr>
        <p:spPr/>
        <p:txBody>
          <a:bodyPr/>
          <a:lstStyle/>
          <a:p>
            <a:fld id="{8B37D5FE-740C-46F5-801A-FA5477D9711F}" type="slidenum">
              <a:rPr lang="en-US" smtClean="0"/>
              <a:pPr/>
              <a:t>‹Nr.›</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59215" b="36435"/>
          <a:stretch/>
        </p:blipFill>
        <p:spPr>
          <a:xfrm rot="5400000">
            <a:off x="5605390" y="3050294"/>
            <a:ext cx="4663440" cy="155448"/>
          </a:xfrm>
          <a:prstGeom prst="rect">
            <a:avLst/>
          </a:prstGeom>
          <a:noFill/>
          <a:ln>
            <a:noFill/>
          </a:ln>
        </p:spPr>
      </p:pic>
    </p:spTree>
    <p:extLst>
      <p:ext uri="{BB962C8B-B14F-4D97-AF65-F5344CB8AC3E}">
        <p14:creationId xmlns:p14="http://schemas.microsoft.com/office/powerpoint/2010/main" val="114017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AT"/>
              <a:t>Juni 24</a:t>
            </a:r>
            <a:endParaRPr lang="en-US"/>
          </a:p>
        </p:txBody>
      </p:sp>
      <p:sp>
        <p:nvSpPr>
          <p:cNvPr id="5" name="Footer Placeholder 4"/>
          <p:cNvSpPr>
            <a:spLocks noGrp="1"/>
          </p:cNvSpPr>
          <p:nvPr>
            <p:ph type="ftr" sz="quarter" idx="11"/>
          </p:nvPr>
        </p:nvSpPr>
        <p:spPr/>
        <p:txBody>
          <a:bodyPr/>
          <a:lstStyle/>
          <a:p>
            <a:r>
              <a:rPr lang="en-US"/>
              <a:t>N. Egerbacher-Anker</a:t>
            </a:r>
          </a:p>
        </p:txBody>
      </p:sp>
      <p:sp>
        <p:nvSpPr>
          <p:cNvPr id="6" name="Slide Number Placeholder 5"/>
          <p:cNvSpPr>
            <a:spLocks noGrp="1"/>
          </p:cNvSpPr>
          <p:nvPr>
            <p:ph type="sldNum" sz="quarter" idx="12"/>
          </p:nvPr>
        </p:nvSpPr>
        <p:spPr/>
        <p:txBody>
          <a:bodyPr/>
          <a:lstStyle/>
          <a:p>
            <a:fld id="{8B37D5FE-740C-46F5-801A-FA5477D9711F}" type="slidenum">
              <a:rPr lang="en-US" smtClean="0"/>
              <a:pPr/>
              <a:t>‹Nr.›</a:t>
            </a:fld>
            <a:endParaRPr 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943384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25459" y="1756130"/>
            <a:ext cx="5764142" cy="2050066"/>
          </a:xfrm>
        </p:spPr>
        <p:txBody>
          <a:bodyPr anchor="b">
            <a:normAutofit/>
          </a:bodyPr>
          <a:lstStyle>
            <a:lvl1pPr algn="l">
              <a:defRPr sz="3200"/>
            </a:lvl1pPr>
          </a:lstStyle>
          <a:p>
            <a:r>
              <a:rPr lang="de-DE"/>
              <a:t>Mastertitelformat bearbeiten</a:t>
            </a:r>
            <a:endParaRPr lang="en-US" dirty="0"/>
          </a:p>
        </p:txBody>
      </p:sp>
      <p:sp>
        <p:nvSpPr>
          <p:cNvPr id="3" name="Text Placeholder 2"/>
          <p:cNvSpPr>
            <a:spLocks noGrp="1"/>
          </p:cNvSpPr>
          <p:nvPr>
            <p:ph type="body" idx="1"/>
          </p:nvPr>
        </p:nvSpPr>
        <p:spPr>
          <a:xfrm>
            <a:off x="1125460" y="3806196"/>
            <a:ext cx="5764142" cy="1012929"/>
          </a:xfrm>
        </p:spPr>
        <p:txBody>
          <a:bodyPr tIns="91440">
            <a:normAutofit/>
          </a:bodyPr>
          <a:lstStyle>
            <a:lvl1pPr marL="0" indent="0" algn="l">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r>
              <a:rPr lang="de-AT"/>
              <a:t>Juni 24</a:t>
            </a:r>
            <a:endParaRPr lang="en-US"/>
          </a:p>
        </p:txBody>
      </p:sp>
      <p:sp>
        <p:nvSpPr>
          <p:cNvPr id="5" name="Footer Placeholder 4"/>
          <p:cNvSpPr>
            <a:spLocks noGrp="1"/>
          </p:cNvSpPr>
          <p:nvPr>
            <p:ph type="ftr" sz="quarter" idx="11"/>
          </p:nvPr>
        </p:nvSpPr>
        <p:spPr/>
        <p:txBody>
          <a:bodyPr/>
          <a:lstStyle/>
          <a:p>
            <a:r>
              <a:rPr lang="en-US"/>
              <a:t>N. Egerbacher-Anker</a:t>
            </a:r>
          </a:p>
        </p:txBody>
      </p:sp>
      <p:sp>
        <p:nvSpPr>
          <p:cNvPr id="6" name="Slide Number Placeholder 5"/>
          <p:cNvSpPr>
            <a:spLocks noGrp="1"/>
          </p:cNvSpPr>
          <p:nvPr>
            <p:ph type="sldNum" sz="quarter" idx="12"/>
          </p:nvPr>
        </p:nvSpPr>
        <p:spPr/>
        <p:txBody>
          <a:bodyPr/>
          <a:lstStyle/>
          <a:p>
            <a:fld id="{8B37D5FE-740C-46F5-801A-FA5477D9711F}" type="slidenum">
              <a:rPr lang="en-US" smtClean="0"/>
              <a:pPr/>
              <a:t>‹Nr.›</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338891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125459" y="959314"/>
            <a:ext cx="6564015" cy="1044117"/>
          </a:xfrm>
        </p:spPr>
        <p:txBody>
          <a:bodyPr/>
          <a:lstStyle/>
          <a:p>
            <a:r>
              <a:rPr lang="de-DE"/>
              <a:t>Mastertitelformat bearbeiten</a:t>
            </a:r>
            <a:endParaRPr lang="en-US" dirty="0"/>
          </a:p>
        </p:txBody>
      </p:sp>
      <p:sp>
        <p:nvSpPr>
          <p:cNvPr id="3" name="Content Placeholder 2"/>
          <p:cNvSpPr>
            <a:spLocks noGrp="1"/>
          </p:cNvSpPr>
          <p:nvPr>
            <p:ph sz="half" idx="1"/>
          </p:nvPr>
        </p:nvSpPr>
        <p:spPr>
          <a:xfrm>
            <a:off x="1125459" y="2172548"/>
            <a:ext cx="3125871" cy="327894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563822" y="2172548"/>
            <a:ext cx="3125652" cy="327894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AT"/>
              <a:t>Juni 24</a:t>
            </a:r>
            <a:endParaRPr lang="en-US"/>
          </a:p>
        </p:txBody>
      </p:sp>
      <p:sp>
        <p:nvSpPr>
          <p:cNvPr id="6" name="Footer Placeholder 5"/>
          <p:cNvSpPr>
            <a:spLocks noGrp="1"/>
          </p:cNvSpPr>
          <p:nvPr>
            <p:ph type="ftr" sz="quarter" idx="11"/>
          </p:nvPr>
        </p:nvSpPr>
        <p:spPr/>
        <p:txBody>
          <a:bodyPr/>
          <a:lstStyle/>
          <a:p>
            <a:r>
              <a:rPr lang="en-US"/>
              <a:t>N. Egerbacher-Anker</a:t>
            </a:r>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‹Nr.›</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3893870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128652" y="959903"/>
            <a:ext cx="6571344" cy="1044600"/>
          </a:xfrm>
        </p:spPr>
        <p:txBody>
          <a:bodyPr/>
          <a:lstStyle/>
          <a:p>
            <a:r>
              <a:rPr lang="de-DE"/>
              <a:t>Mastertitelformat bearbeiten</a:t>
            </a:r>
            <a:endParaRPr lang="en-US" dirty="0"/>
          </a:p>
        </p:txBody>
      </p:sp>
      <p:sp>
        <p:nvSpPr>
          <p:cNvPr id="3" name="Text Placeholder 2"/>
          <p:cNvSpPr>
            <a:spLocks noGrp="1"/>
          </p:cNvSpPr>
          <p:nvPr>
            <p:ph type="body" idx="1"/>
          </p:nvPr>
        </p:nvSpPr>
        <p:spPr>
          <a:xfrm>
            <a:off x="1118131" y="2169094"/>
            <a:ext cx="3125766" cy="801943"/>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1118131" y="2973815"/>
            <a:ext cx="3125766" cy="2491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563822" y="2172548"/>
            <a:ext cx="3125652" cy="802237"/>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4563822" y="2971035"/>
            <a:ext cx="3125652" cy="248498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r>
              <a:rPr lang="de-AT"/>
              <a:t>Juni 24</a:t>
            </a:r>
            <a:endParaRPr lang="en-US"/>
          </a:p>
        </p:txBody>
      </p:sp>
      <p:sp>
        <p:nvSpPr>
          <p:cNvPr id="8" name="Footer Placeholder 7"/>
          <p:cNvSpPr>
            <a:spLocks noGrp="1"/>
          </p:cNvSpPr>
          <p:nvPr>
            <p:ph type="ftr" sz="quarter" idx="11"/>
          </p:nvPr>
        </p:nvSpPr>
        <p:spPr/>
        <p:txBody>
          <a:bodyPr/>
          <a:lstStyle/>
          <a:p>
            <a:r>
              <a:rPr lang="en-US"/>
              <a:t>N. Egerbacher-Anker</a:t>
            </a:r>
          </a:p>
        </p:txBody>
      </p:sp>
      <p:sp>
        <p:nvSpPr>
          <p:cNvPr id="9" name="Slide Number Placeholder 8"/>
          <p:cNvSpPr>
            <a:spLocks noGrp="1"/>
          </p:cNvSpPr>
          <p:nvPr>
            <p:ph type="sldNum" sz="quarter" idx="12"/>
          </p:nvPr>
        </p:nvSpPr>
        <p:spPr/>
        <p:txBody>
          <a:bodyPr/>
          <a:lstStyle/>
          <a:p>
            <a:fld id="{8B37D5FE-740C-46F5-801A-FA5477D9711F}" type="slidenum">
              <a:rPr lang="en-US" smtClean="0"/>
              <a:pPr/>
              <a:t>‹Nr.›</a:t>
            </a:fld>
            <a:endParaRPr lang="en-US"/>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3229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r>
              <a:rPr lang="de-AT"/>
              <a:t>Juni 24</a:t>
            </a:r>
            <a:endParaRPr lang="en-US"/>
          </a:p>
        </p:txBody>
      </p:sp>
      <p:sp>
        <p:nvSpPr>
          <p:cNvPr id="4" name="Footer Placeholder 3"/>
          <p:cNvSpPr>
            <a:spLocks noGrp="1"/>
          </p:cNvSpPr>
          <p:nvPr>
            <p:ph type="ftr" sz="quarter" idx="11"/>
          </p:nvPr>
        </p:nvSpPr>
        <p:spPr/>
        <p:txBody>
          <a:bodyPr/>
          <a:lstStyle/>
          <a:p>
            <a:r>
              <a:rPr lang="en-US"/>
              <a:t>N. Egerbacher-Anker</a:t>
            </a:r>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‹Nr.›</a:t>
            </a:fld>
            <a:endParaRPr lang="en-US"/>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582430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AT"/>
              <a:t>Juni 24</a:t>
            </a:r>
            <a:endParaRPr lang="en-US"/>
          </a:p>
        </p:txBody>
      </p:sp>
      <p:sp>
        <p:nvSpPr>
          <p:cNvPr id="3" name="Footer Placeholder 2"/>
          <p:cNvSpPr>
            <a:spLocks noGrp="1"/>
          </p:cNvSpPr>
          <p:nvPr>
            <p:ph type="ftr" sz="quarter" idx="11"/>
          </p:nvPr>
        </p:nvSpPr>
        <p:spPr/>
        <p:txBody>
          <a:bodyPr/>
          <a:lstStyle/>
          <a:p>
            <a:r>
              <a:rPr lang="en-US"/>
              <a:t>N. Egerbacher-Anker</a:t>
            </a:r>
          </a:p>
        </p:txBody>
      </p:sp>
      <p:sp>
        <p:nvSpPr>
          <p:cNvPr id="4" name="Slide Number Placeholder 3"/>
          <p:cNvSpPr>
            <a:spLocks noGrp="1"/>
          </p:cNvSpPr>
          <p:nvPr>
            <p:ph type="sldNum" sz="quarter" idx="12"/>
          </p:nvPr>
        </p:nvSpPr>
        <p:spPr/>
        <p:txBody>
          <a:bodyPr/>
          <a:lstStyle/>
          <a:p>
            <a:fld id="{8B37D5FE-740C-46F5-801A-FA5477D9711F}" type="slidenum">
              <a:rPr lang="en-US" smtClean="0"/>
              <a:pPr/>
              <a:t>‹Nr.›</a:t>
            </a:fld>
            <a:endParaRPr lang="en-US"/>
          </a:p>
        </p:txBody>
      </p:sp>
    </p:spTree>
    <p:extLst>
      <p:ext uri="{BB962C8B-B14F-4D97-AF65-F5344CB8AC3E}">
        <p14:creationId xmlns:p14="http://schemas.microsoft.com/office/powerpoint/2010/main" val="2749555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24041" y="959313"/>
            <a:ext cx="2425950" cy="2242051"/>
          </a:xfrm>
        </p:spPr>
        <p:txBody>
          <a:bodyPr anchor="b">
            <a:normAutofit/>
          </a:bodyPr>
          <a:lstStyle>
            <a:lvl1pPr algn="l">
              <a:defRPr sz="2400"/>
            </a:lvl1pPr>
          </a:lstStyle>
          <a:p>
            <a:r>
              <a:rPr lang="de-DE"/>
              <a:t>Mastertitelformat bearbeiten</a:t>
            </a:r>
            <a:endParaRPr lang="en-US" dirty="0"/>
          </a:p>
        </p:txBody>
      </p:sp>
      <p:sp>
        <p:nvSpPr>
          <p:cNvPr id="3" name="Content Placeholder 2"/>
          <p:cNvSpPr>
            <a:spLocks noGrp="1"/>
          </p:cNvSpPr>
          <p:nvPr>
            <p:ph idx="1"/>
          </p:nvPr>
        </p:nvSpPr>
        <p:spPr>
          <a:xfrm>
            <a:off x="3859877" y="960890"/>
            <a:ext cx="3828178" cy="4496910"/>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24041"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r>
              <a:rPr lang="de-AT"/>
              <a:t>Juni 24</a:t>
            </a:r>
            <a:endParaRPr lang="en-US"/>
          </a:p>
        </p:txBody>
      </p:sp>
      <p:sp>
        <p:nvSpPr>
          <p:cNvPr id="6" name="Footer Placeholder 5"/>
          <p:cNvSpPr>
            <a:spLocks noGrp="1"/>
          </p:cNvSpPr>
          <p:nvPr>
            <p:ph type="ftr" sz="quarter" idx="11"/>
          </p:nvPr>
        </p:nvSpPr>
        <p:spPr/>
        <p:txBody>
          <a:bodyPr/>
          <a:lstStyle/>
          <a:p>
            <a:r>
              <a:rPr lang="en-US"/>
              <a:t>N. Egerbacher-Anker</a:t>
            </a:r>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‹Nr.›</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191142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8" name="Group 7"/>
          <p:cNvGrpSpPr/>
          <p:nvPr/>
        </p:nvGrpSpPr>
        <p:grpSpPr>
          <a:xfrm>
            <a:off x="4996501" y="482171"/>
            <a:ext cx="3511387" cy="5149101"/>
            <a:chOff x="4996501" y="482171"/>
            <a:chExt cx="3511387" cy="5149101"/>
          </a:xfrm>
        </p:grpSpPr>
        <p:sp>
          <p:nvSpPr>
            <p:cNvPr id="14" name="Rectangle 13"/>
            <p:cNvSpPr/>
            <p:nvPr/>
          </p:nvSpPr>
          <p:spPr>
            <a:xfrm>
              <a:off x="4996501" y="482171"/>
              <a:ext cx="3511387"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5312152" y="812506"/>
              <a:ext cx="2883013" cy="447936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32077" y="1129512"/>
            <a:ext cx="3386166" cy="1918487"/>
          </a:xfrm>
        </p:spPr>
        <p:txBody>
          <a:bodyPr anchor="b">
            <a:normAutofit/>
          </a:bodyPr>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1131420" y="3057166"/>
            <a:ext cx="3390817" cy="2092568"/>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a:xfrm>
            <a:off x="1124592" y="5469857"/>
            <a:ext cx="3393977" cy="320123"/>
          </a:xfrm>
        </p:spPr>
        <p:txBody>
          <a:bodyPr/>
          <a:lstStyle>
            <a:lvl1pPr algn="l">
              <a:defRPr/>
            </a:lvl1pPr>
          </a:lstStyle>
          <a:p>
            <a:r>
              <a:rPr lang="de-AT"/>
              <a:t>Juni 24</a:t>
            </a:r>
            <a:endParaRPr lang="en-US"/>
          </a:p>
        </p:txBody>
      </p:sp>
      <p:sp>
        <p:nvSpPr>
          <p:cNvPr id="6" name="Footer Placeholder 5"/>
          <p:cNvSpPr>
            <a:spLocks noGrp="1"/>
          </p:cNvSpPr>
          <p:nvPr>
            <p:ph type="ftr" sz="quarter" idx="11"/>
          </p:nvPr>
        </p:nvSpPr>
        <p:spPr>
          <a:xfrm>
            <a:off x="1125459" y="318641"/>
            <a:ext cx="2601032" cy="320931"/>
          </a:xfrm>
        </p:spPr>
        <p:txBody>
          <a:bodyPr/>
          <a:lstStyle/>
          <a:p>
            <a:r>
              <a:rPr lang="en-US"/>
              <a:t>N. Egerbacher-Anker</a:t>
            </a:r>
            <a:endParaRPr lang="en-US" dirty="0"/>
          </a:p>
        </p:txBody>
      </p:sp>
      <p:sp>
        <p:nvSpPr>
          <p:cNvPr id="7" name="Slide Number Placeholder 6"/>
          <p:cNvSpPr>
            <a:spLocks noGrp="1"/>
          </p:cNvSpPr>
          <p:nvPr>
            <p:ph type="sldNum" sz="quarter" idx="12"/>
          </p:nvPr>
        </p:nvSpPr>
        <p:spPr>
          <a:xfrm>
            <a:off x="3726491" y="131730"/>
            <a:ext cx="795746" cy="503578"/>
          </a:xfrm>
        </p:spPr>
        <p:txBody>
          <a:bodyPr/>
          <a:lstStyle/>
          <a:p>
            <a:fld id="{8B37D5FE-740C-46F5-801A-FA5477D9711F}" type="slidenum">
              <a:rPr lang="en-US" smtClean="0"/>
              <a:pPr/>
              <a:t>‹Nr.›</a:t>
            </a:fld>
            <a:endParaRPr lang="en-US"/>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70363" b="36435"/>
          <a:stretch/>
        </p:blipFill>
        <p:spPr>
          <a:xfrm>
            <a:off x="1125460" y="643464"/>
            <a:ext cx="3392424" cy="155448"/>
          </a:xfrm>
          <a:prstGeom prst="rect">
            <a:avLst/>
          </a:prstGeom>
          <a:noFill/>
          <a:ln>
            <a:noFill/>
          </a:ln>
        </p:spPr>
      </p:pic>
    </p:spTree>
    <p:extLst>
      <p:ext uri="{BB962C8B-B14F-4D97-AF65-F5344CB8AC3E}">
        <p14:creationId xmlns:p14="http://schemas.microsoft.com/office/powerpoint/2010/main" val="135079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854"/>
            <a:ext cx="9144000" cy="742950"/>
          </a:xfrm>
          <a:prstGeom prst="rect">
            <a:avLst/>
          </a:prstGeom>
        </p:spPr>
      </p:pic>
      <p:sp>
        <p:nvSpPr>
          <p:cNvPr id="12" name="Rectangle 11"/>
          <p:cNvSpPr/>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p:cNvCxnSpPr/>
          <p:nvPr/>
        </p:nvCxnSpPr>
        <p:spPr>
          <a:xfrm>
            <a:off x="0" y="6121005"/>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28684" y="956172"/>
            <a:ext cx="6571343" cy="1049235"/>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1128684" y="2167385"/>
            <a:ext cx="6571343" cy="328863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521309" y="330371"/>
            <a:ext cx="2368292" cy="304938"/>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de-AT"/>
              <a:t>Juni 24</a:t>
            </a:r>
            <a:endParaRPr lang="en-US"/>
          </a:p>
        </p:txBody>
      </p:sp>
      <p:sp>
        <p:nvSpPr>
          <p:cNvPr id="5" name="Footer Placeholder 4"/>
          <p:cNvSpPr>
            <a:spLocks noGrp="1"/>
          </p:cNvSpPr>
          <p:nvPr>
            <p:ph type="ftr" sz="quarter" idx="3"/>
          </p:nvPr>
        </p:nvSpPr>
        <p:spPr>
          <a:xfrm>
            <a:off x="1128684" y="329308"/>
            <a:ext cx="3388498"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N. Egerbacher-Anker</a:t>
            </a:r>
            <a:endParaRPr lang="en-US" dirty="0"/>
          </a:p>
        </p:txBody>
      </p:sp>
      <p:sp>
        <p:nvSpPr>
          <p:cNvPr id="6" name="Slide Number Placeholder 5"/>
          <p:cNvSpPr>
            <a:spLocks noGrp="1"/>
          </p:cNvSpPr>
          <p:nvPr>
            <p:ph type="sldNum" sz="quarter" idx="4"/>
          </p:nvPr>
        </p:nvSpPr>
        <p:spPr>
          <a:xfrm>
            <a:off x="6893728" y="131730"/>
            <a:ext cx="795746" cy="503578"/>
          </a:xfrm>
          <a:prstGeom prst="rect">
            <a:avLst/>
          </a:prstGeom>
        </p:spPr>
        <p:txBody>
          <a:bodyPr vert="horz" lIns="91440" tIns="45720" rIns="91440" bIns="45720" rtlCol="0" anchor="t"/>
          <a:lstStyle>
            <a:lvl1pPr algn="r">
              <a:defRPr sz="2800">
                <a:solidFill>
                  <a:schemeClr val="accent1"/>
                </a:solidFill>
              </a:defRPr>
            </a:lvl1pPr>
          </a:lstStyle>
          <a:p>
            <a:fld id="{8B37D5FE-740C-46F5-801A-FA5477D9711F}" type="slidenum">
              <a:rPr lang="en-US" smtClean="0"/>
              <a:pPr/>
              <a:t>‹Nr.›</a:t>
            </a:fld>
            <a:endParaRPr lang="en-US"/>
          </a:p>
        </p:txBody>
      </p:sp>
    </p:spTree>
    <p:extLst>
      <p:ext uri="{BB962C8B-B14F-4D97-AF65-F5344CB8AC3E}">
        <p14:creationId xmlns:p14="http://schemas.microsoft.com/office/powerpoint/2010/main" val="33930293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p:txStyles>
    <p:title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FDF9410-E530-4E71-A2C0-4C24B48964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6BEEA9-97F4-47C8-B0CB-9720FA367F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p:cNvSpPr>
            <a:spLocks noGrp="1"/>
          </p:cNvSpPr>
          <p:nvPr>
            <p:ph type="ctrTitle"/>
          </p:nvPr>
        </p:nvSpPr>
        <p:spPr>
          <a:xfrm>
            <a:off x="1314724" y="1427304"/>
            <a:ext cx="6515100" cy="3722334"/>
          </a:xfrm>
        </p:spPr>
        <p:txBody>
          <a:bodyPr anchor="ctr">
            <a:normAutofit/>
          </a:bodyPr>
          <a:lstStyle/>
          <a:p>
            <a:r>
              <a:rPr lang="de-DE" sz="3200" dirty="0">
                <a:effectLst/>
                <a:latin typeface="Calibri" panose="020F0502020204030204" pitchFamily="34" charset="0"/>
                <a:ea typeface="Times New Roman" panose="02020603050405020304" pitchFamily="18" charset="0"/>
                <a:cs typeface="Times New Roman" panose="02020603050405020304" pitchFamily="18" charset="0"/>
              </a:rPr>
              <a:t>Postpartale Depression erkennen, damit umgehen und unterstützen</a:t>
            </a:r>
            <a:r>
              <a:rPr lang="de-AT" sz="1800" dirty="0">
                <a:effectLst/>
                <a:latin typeface="Calibri" panose="020F0502020204030204" pitchFamily="34" charset="0"/>
                <a:ea typeface="Times New Roman" panose="02020603050405020304" pitchFamily="18" charset="0"/>
                <a:cs typeface="Times New Roman" panose="02020603050405020304" pitchFamily="18" charset="0"/>
              </a:rPr>
              <a:t/>
            </a:r>
            <a:br>
              <a:rPr lang="de-AT" sz="1800" dirty="0">
                <a:effectLst/>
                <a:latin typeface="Calibri" panose="020F0502020204030204" pitchFamily="34" charset="0"/>
                <a:ea typeface="Times New Roman" panose="02020603050405020304" pitchFamily="18" charset="0"/>
                <a:cs typeface="Times New Roman" panose="02020603050405020304" pitchFamily="18" charset="0"/>
              </a:rPr>
            </a:br>
            <a:r>
              <a:rPr lang="de-DE"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e-AT" sz="4700" b="1" dirty="0"/>
          </a:p>
        </p:txBody>
      </p:sp>
      <p:sp>
        <p:nvSpPr>
          <p:cNvPr id="3" name="Untertitel 2"/>
          <p:cNvSpPr>
            <a:spLocks noGrp="1"/>
          </p:cNvSpPr>
          <p:nvPr>
            <p:ph type="subTitle" idx="1"/>
          </p:nvPr>
        </p:nvSpPr>
        <p:spPr>
          <a:xfrm>
            <a:off x="1314724" y="5679808"/>
            <a:ext cx="6515100" cy="631270"/>
          </a:xfrm>
        </p:spPr>
        <p:txBody>
          <a:bodyPr>
            <a:normAutofit fontScale="85000" lnSpcReduction="10000"/>
          </a:bodyPr>
          <a:lstStyle/>
          <a:p>
            <a:r>
              <a:rPr lang="de-AT" b="1" dirty="0"/>
              <a:t>Notburga Egerbacher-Anker				       Bregenz 2024</a:t>
            </a:r>
          </a:p>
          <a:p>
            <a:endParaRPr lang="de-AT" dirty="0"/>
          </a:p>
        </p:txBody>
      </p:sp>
      <p:pic>
        <p:nvPicPr>
          <p:cNvPr id="20" name="Picture 19">
            <a:extLst>
              <a:ext uri="{FF2B5EF4-FFF2-40B4-BE49-F238E27FC236}">
                <a16:creationId xmlns:a16="http://schemas.microsoft.com/office/drawing/2014/main" id="{CE06E001-0954-4F7D-A019-BD4A2D457EB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7964" t="7249" r="15828" b="37306"/>
          <a:stretch/>
        </p:blipFill>
        <p:spPr>
          <a:xfrm>
            <a:off x="1312956" y="1065831"/>
            <a:ext cx="6516868" cy="153041"/>
          </a:xfrm>
          <a:prstGeom prst="rect">
            <a:avLst/>
          </a:prstGeom>
          <a:noFill/>
          <a:ln>
            <a:noFill/>
          </a:ln>
        </p:spPr>
      </p:pic>
      <p:pic>
        <p:nvPicPr>
          <p:cNvPr id="22" name="Picture 21">
            <a:extLst>
              <a:ext uri="{FF2B5EF4-FFF2-40B4-BE49-F238E27FC236}">
                <a16:creationId xmlns:a16="http://schemas.microsoft.com/office/drawing/2014/main" id="{FBCC1F01-AE46-4AE3-BA99-4E3B256A7A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7964" t="7249" r="15828" b="37306"/>
          <a:stretch/>
        </p:blipFill>
        <p:spPr>
          <a:xfrm>
            <a:off x="1312956" y="5358070"/>
            <a:ext cx="6516868" cy="153041"/>
          </a:xfrm>
          <a:prstGeom prst="rect">
            <a:avLst/>
          </a:prstGeom>
          <a:noFill/>
          <a:ln>
            <a:noFill/>
          </a:ln>
        </p:spPr>
      </p:pic>
    </p:spTree>
    <p:extLst>
      <p:ext uri="{BB962C8B-B14F-4D97-AF65-F5344CB8AC3E}">
        <p14:creationId xmlns:p14="http://schemas.microsoft.com/office/powerpoint/2010/main" val="1300319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93BAC7F2-EDF7-8B29-B1C7-AAB4B3896B69}"/>
              </a:ext>
            </a:extLst>
          </p:cNvPr>
          <p:cNvSpPr>
            <a:spLocks noGrp="1"/>
          </p:cNvSpPr>
          <p:nvPr>
            <p:ph type="title"/>
          </p:nvPr>
        </p:nvSpPr>
        <p:spPr>
          <a:xfrm>
            <a:off x="937470" y="1600199"/>
            <a:ext cx="2378574" cy="4297680"/>
          </a:xfrm>
        </p:spPr>
        <p:txBody>
          <a:bodyPr anchor="ctr">
            <a:normAutofit/>
          </a:bodyPr>
          <a:lstStyle/>
          <a:p>
            <a:r>
              <a:rPr lang="de-DE" dirty="0"/>
              <a:t>Zwangs-Typ</a:t>
            </a:r>
          </a:p>
        </p:txBody>
      </p:sp>
      <p:sp>
        <p:nvSpPr>
          <p:cNvPr id="6" name="Foliennummernplatzhalter 5">
            <a:extLst>
              <a:ext uri="{FF2B5EF4-FFF2-40B4-BE49-F238E27FC236}">
                <a16:creationId xmlns:a16="http://schemas.microsoft.com/office/drawing/2014/main" id="{50C5295E-4458-C30E-505C-E734DADD3FE4}"/>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10</a:t>
            </a:fld>
            <a:endParaRPr lang="en-US"/>
          </a:p>
        </p:txBody>
      </p:sp>
      <p:sp>
        <p:nvSpPr>
          <p:cNvPr id="5" name="Fußzeilenplatzhalter 4">
            <a:extLst>
              <a:ext uri="{FF2B5EF4-FFF2-40B4-BE49-F238E27FC236}">
                <a16:creationId xmlns:a16="http://schemas.microsoft.com/office/drawing/2014/main" id="{FB1ACF79-C939-4AE9-1258-EDD5FD311909}"/>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A00B3932-6921-BAA6-9064-A26C67494043}"/>
              </a:ext>
            </a:extLst>
          </p:cNvPr>
          <p:cNvSpPr>
            <a:spLocks noGrp="1"/>
          </p:cNvSpPr>
          <p:nvPr>
            <p:ph idx="1"/>
          </p:nvPr>
        </p:nvSpPr>
        <p:spPr>
          <a:xfrm>
            <a:off x="3544170" y="1600199"/>
            <a:ext cx="5132285" cy="4297680"/>
          </a:xfrm>
        </p:spPr>
        <p:txBody>
          <a:bodyPr anchor="ctr">
            <a:normAutofit/>
          </a:bodyPr>
          <a:lstStyle/>
          <a:p>
            <a:pPr>
              <a:buFont typeface="Wingdings" pitchFamily="2" charset="2"/>
              <a:buChar char="Ø"/>
            </a:pPr>
            <a:r>
              <a:rPr lang="de-DE" dirty="0"/>
              <a:t>Zwangssymptome</a:t>
            </a:r>
          </a:p>
          <a:p>
            <a:pPr>
              <a:buFont typeface="Wingdings" pitchFamily="2" charset="2"/>
              <a:buChar char="Ø"/>
            </a:pPr>
            <a:r>
              <a:rPr lang="de-DE" dirty="0"/>
              <a:t>Aufdrängende Gedanken, dem Kind etwas anzutun</a:t>
            </a:r>
          </a:p>
          <a:p>
            <a:pPr>
              <a:buFont typeface="Wingdings" pitchFamily="2" charset="2"/>
              <a:buChar char="Ø"/>
            </a:pPr>
            <a:r>
              <a:rPr lang="de-DE" dirty="0"/>
              <a:t>Gedanken verursachen große Ängste</a:t>
            </a:r>
          </a:p>
          <a:p>
            <a:pPr>
              <a:buFont typeface="Wingdings" pitchFamily="2" charset="2"/>
              <a:buChar char="Ø"/>
            </a:pPr>
            <a:r>
              <a:rPr lang="de-DE" dirty="0"/>
              <a:t>Schuld- und Schamgefühle</a:t>
            </a:r>
          </a:p>
          <a:p>
            <a:pPr>
              <a:buFont typeface="Wingdings" pitchFamily="2" charset="2"/>
              <a:buChar char="Ø"/>
            </a:pPr>
            <a:r>
              <a:rPr lang="de-DE" dirty="0"/>
              <a:t>Vermeidungsverhalten </a:t>
            </a:r>
          </a:p>
        </p:txBody>
      </p:sp>
      <p:sp>
        <p:nvSpPr>
          <p:cNvPr id="4" name="Datumsplatzhalter 3">
            <a:extLst>
              <a:ext uri="{FF2B5EF4-FFF2-40B4-BE49-F238E27FC236}">
                <a16:creationId xmlns:a16="http://schemas.microsoft.com/office/drawing/2014/main" id="{4781D31D-A175-3520-3913-E0D8A8BF6E9D}"/>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582638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3214C895-287F-2566-369E-E46CF79D92AE}"/>
              </a:ext>
            </a:extLst>
          </p:cNvPr>
          <p:cNvSpPr>
            <a:spLocks noGrp="1"/>
          </p:cNvSpPr>
          <p:nvPr>
            <p:ph type="title"/>
          </p:nvPr>
        </p:nvSpPr>
        <p:spPr>
          <a:xfrm>
            <a:off x="937470" y="1600199"/>
            <a:ext cx="2378574" cy="4297680"/>
          </a:xfrm>
        </p:spPr>
        <p:txBody>
          <a:bodyPr anchor="ctr">
            <a:normAutofit/>
          </a:bodyPr>
          <a:lstStyle/>
          <a:p>
            <a:r>
              <a:rPr lang="de-DE" dirty="0"/>
              <a:t>Panik-</a:t>
            </a:r>
            <a:br>
              <a:rPr lang="de-DE" dirty="0"/>
            </a:br>
            <a:r>
              <a:rPr lang="de-DE" dirty="0"/>
              <a:t>Typ</a:t>
            </a:r>
          </a:p>
        </p:txBody>
      </p:sp>
      <p:sp>
        <p:nvSpPr>
          <p:cNvPr id="6" name="Foliennummernplatzhalter 5">
            <a:extLst>
              <a:ext uri="{FF2B5EF4-FFF2-40B4-BE49-F238E27FC236}">
                <a16:creationId xmlns:a16="http://schemas.microsoft.com/office/drawing/2014/main" id="{496B5136-AAD0-535D-E862-31B4A16DD4E5}"/>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11</a:t>
            </a:fld>
            <a:endParaRPr lang="en-US"/>
          </a:p>
        </p:txBody>
      </p:sp>
      <p:sp>
        <p:nvSpPr>
          <p:cNvPr id="5" name="Fußzeilenplatzhalter 4">
            <a:extLst>
              <a:ext uri="{FF2B5EF4-FFF2-40B4-BE49-F238E27FC236}">
                <a16:creationId xmlns:a16="http://schemas.microsoft.com/office/drawing/2014/main" id="{058EE73F-1C11-3682-D987-829D681B1B81}"/>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4B66AF89-E8C0-81A4-0C64-4AB10B36A1F6}"/>
              </a:ext>
            </a:extLst>
          </p:cNvPr>
          <p:cNvSpPr>
            <a:spLocks noGrp="1"/>
          </p:cNvSpPr>
          <p:nvPr>
            <p:ph idx="1"/>
          </p:nvPr>
        </p:nvSpPr>
        <p:spPr>
          <a:xfrm>
            <a:off x="3544170" y="1600199"/>
            <a:ext cx="5348310" cy="4297680"/>
          </a:xfrm>
        </p:spPr>
        <p:txBody>
          <a:bodyPr anchor="ctr">
            <a:normAutofit/>
          </a:bodyPr>
          <a:lstStyle/>
          <a:p>
            <a:pPr>
              <a:buFont typeface="Wingdings" pitchFamily="2" charset="2"/>
              <a:buChar char="Ø"/>
            </a:pPr>
            <a:r>
              <a:rPr lang="de-DE" dirty="0"/>
              <a:t>Ausgeprägte Panikattacken</a:t>
            </a:r>
          </a:p>
          <a:p>
            <a:pPr>
              <a:buFont typeface="Wingdings" pitchFamily="2" charset="2"/>
              <a:buChar char="Ø"/>
            </a:pPr>
            <a:r>
              <a:rPr lang="de-DE" dirty="0"/>
              <a:t>Panikattacken sind Teil einer ausgeprägten depressiven Symptomatik</a:t>
            </a:r>
          </a:p>
        </p:txBody>
      </p:sp>
      <p:sp>
        <p:nvSpPr>
          <p:cNvPr id="4" name="Datumsplatzhalter 3">
            <a:extLst>
              <a:ext uri="{FF2B5EF4-FFF2-40B4-BE49-F238E27FC236}">
                <a16:creationId xmlns:a16="http://schemas.microsoft.com/office/drawing/2014/main" id="{9D436082-7E67-F152-3DBC-63AE7489E64F}"/>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1094750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p:cNvSpPr>
            <a:spLocks noGrp="1"/>
          </p:cNvSpPr>
          <p:nvPr>
            <p:ph type="title"/>
          </p:nvPr>
        </p:nvSpPr>
        <p:spPr>
          <a:xfrm>
            <a:off x="852860" y="1600199"/>
            <a:ext cx="2463184" cy="4297680"/>
          </a:xfrm>
        </p:spPr>
        <p:txBody>
          <a:bodyPr anchor="ctr">
            <a:normAutofit/>
          </a:bodyPr>
          <a:lstStyle/>
          <a:p>
            <a:r>
              <a:rPr lang="de-AT" dirty="0"/>
              <a:t>Voraus-setzungen für die Mutter-Kind-Bindung:</a:t>
            </a:r>
          </a:p>
        </p:txBody>
      </p:sp>
      <p:sp>
        <p:nvSpPr>
          <p:cNvPr id="6" name="Foliennummernplatzhalter 5"/>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12</a:t>
            </a:fld>
            <a:endParaRPr lang="en-US"/>
          </a:p>
        </p:txBody>
      </p:sp>
      <p:sp>
        <p:nvSpPr>
          <p:cNvPr id="5" name="Fußzeilenplatzhalter 4"/>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p:cNvSpPr>
            <a:spLocks noGrp="1"/>
          </p:cNvSpPr>
          <p:nvPr>
            <p:ph idx="1"/>
          </p:nvPr>
        </p:nvSpPr>
        <p:spPr>
          <a:xfrm>
            <a:off x="3732477" y="1600199"/>
            <a:ext cx="4943979" cy="4297680"/>
          </a:xfrm>
        </p:spPr>
        <p:txBody>
          <a:bodyPr anchor="ctr">
            <a:normAutofit/>
          </a:bodyPr>
          <a:lstStyle/>
          <a:p>
            <a:endParaRPr lang="de-DE" dirty="0"/>
          </a:p>
          <a:p>
            <a:pPr>
              <a:buFont typeface="Wingdings" panose="05000000000000000000" pitchFamily="2" charset="2"/>
              <a:buChar char="Ø"/>
            </a:pPr>
            <a:r>
              <a:rPr lang="de-DE" dirty="0"/>
              <a:t>akzeptierende Grundhaltung dem Kind gegenüber</a:t>
            </a:r>
            <a:endParaRPr lang="de-AT" dirty="0"/>
          </a:p>
          <a:p>
            <a:pPr>
              <a:buFont typeface="Wingdings" panose="05000000000000000000" pitchFamily="2" charset="2"/>
              <a:buChar char="Ø"/>
            </a:pPr>
            <a:r>
              <a:rPr lang="de-DE" dirty="0"/>
              <a:t>emotionale Verfügbarkeit</a:t>
            </a:r>
            <a:endParaRPr lang="de-AT" dirty="0"/>
          </a:p>
          <a:p>
            <a:pPr>
              <a:buFont typeface="Wingdings" panose="05000000000000000000" pitchFamily="2" charset="2"/>
              <a:buChar char="Ø"/>
            </a:pPr>
            <a:r>
              <a:rPr lang="de-DE" dirty="0"/>
              <a:t>Empfindungsfähigkeit</a:t>
            </a:r>
            <a:endParaRPr lang="de-AT" dirty="0"/>
          </a:p>
          <a:p>
            <a:pPr>
              <a:buFont typeface="Wingdings" panose="05000000000000000000" pitchFamily="2" charset="2"/>
              <a:buChar char="Ø"/>
            </a:pPr>
            <a:r>
              <a:rPr lang="de-DE" dirty="0"/>
              <a:t>Reaktionsfähigkeit</a:t>
            </a:r>
            <a:endParaRPr lang="de-AT" dirty="0"/>
          </a:p>
          <a:p>
            <a:pPr marL="68580" indent="0">
              <a:buNone/>
            </a:pPr>
            <a:endParaRPr lang="de-AT" dirty="0"/>
          </a:p>
        </p:txBody>
      </p:sp>
      <p:sp>
        <p:nvSpPr>
          <p:cNvPr id="4" name="Datumsplatzhalter 3"/>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1601455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7" name="Titel 6"/>
          <p:cNvSpPr>
            <a:spLocks noGrp="1"/>
          </p:cNvSpPr>
          <p:nvPr>
            <p:ph type="title"/>
          </p:nvPr>
        </p:nvSpPr>
        <p:spPr>
          <a:xfrm>
            <a:off x="852860" y="1600199"/>
            <a:ext cx="2463184" cy="4297680"/>
          </a:xfrm>
        </p:spPr>
        <p:txBody>
          <a:bodyPr anchor="ctr">
            <a:normAutofit/>
          </a:bodyPr>
          <a:lstStyle/>
          <a:p>
            <a:r>
              <a:rPr lang="de-AT" sz="3000" dirty="0"/>
              <a:t>Was ist bei einer betroffenen Mutter sichtbar I</a:t>
            </a:r>
          </a:p>
        </p:txBody>
      </p:sp>
      <p:sp>
        <p:nvSpPr>
          <p:cNvPr id="3" name="Foliennummernplatzhalter 2"/>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13</a:t>
            </a:fld>
            <a:endParaRPr lang="en-US"/>
          </a:p>
        </p:txBody>
      </p:sp>
      <p:sp>
        <p:nvSpPr>
          <p:cNvPr id="10" name="Fußzeilenplatzhalter 9"/>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9" name="Picture 18">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8" name="Inhaltsplatzhalter 7"/>
          <p:cNvSpPr>
            <a:spLocks noGrp="1"/>
          </p:cNvSpPr>
          <p:nvPr>
            <p:ph idx="1"/>
          </p:nvPr>
        </p:nvSpPr>
        <p:spPr>
          <a:xfrm>
            <a:off x="3544170" y="1600199"/>
            <a:ext cx="5276301" cy="4297680"/>
          </a:xfrm>
        </p:spPr>
        <p:txBody>
          <a:bodyPr anchor="ctr">
            <a:normAutofit/>
          </a:bodyPr>
          <a:lstStyle/>
          <a:p>
            <a:pPr>
              <a:lnSpc>
                <a:spcPct val="110000"/>
              </a:lnSpc>
            </a:pPr>
            <a:endParaRPr lang="de-AT" dirty="0"/>
          </a:p>
          <a:p>
            <a:pPr>
              <a:lnSpc>
                <a:spcPct val="110000"/>
              </a:lnSpc>
              <a:buFont typeface="Wingdings" panose="05000000000000000000" pitchFamily="2" charset="2"/>
              <a:buChar char="Ø"/>
            </a:pPr>
            <a:r>
              <a:rPr lang="de-AT" dirty="0"/>
              <a:t>Sie wirkt weit weg, wie „abgeschaltet“</a:t>
            </a:r>
          </a:p>
          <a:p>
            <a:pPr>
              <a:lnSpc>
                <a:spcPct val="110000"/>
              </a:lnSpc>
              <a:buFont typeface="Wingdings" panose="05000000000000000000" pitchFamily="2" charset="2"/>
              <a:buChar char="Ø"/>
            </a:pPr>
            <a:r>
              <a:rPr lang="de-AT" dirty="0"/>
              <a:t>Sie fühlt sich kraftlos, energielos, lustlos, schlaflos, appetitlos</a:t>
            </a:r>
          </a:p>
          <a:p>
            <a:pPr>
              <a:lnSpc>
                <a:spcPct val="110000"/>
              </a:lnSpc>
              <a:buFont typeface="Wingdings" panose="05000000000000000000" pitchFamily="2" charset="2"/>
              <a:buChar char="Ø"/>
            </a:pPr>
            <a:r>
              <a:rPr lang="de-AT" dirty="0"/>
              <a:t>Sie wirkt gestresst – „ohne Grund“</a:t>
            </a:r>
          </a:p>
          <a:p>
            <a:pPr>
              <a:lnSpc>
                <a:spcPct val="110000"/>
              </a:lnSpc>
              <a:buFont typeface="Wingdings" panose="05000000000000000000" pitchFamily="2" charset="2"/>
              <a:buChar char="Ø"/>
            </a:pPr>
            <a:r>
              <a:rPr lang="de-AT" dirty="0"/>
              <a:t>Gedankenkreisen</a:t>
            </a:r>
          </a:p>
          <a:p>
            <a:pPr>
              <a:lnSpc>
                <a:spcPct val="110000"/>
              </a:lnSpc>
              <a:buFont typeface="Wingdings" panose="05000000000000000000" pitchFamily="2" charset="2"/>
              <a:buChar char="Ø"/>
            </a:pPr>
            <a:r>
              <a:rPr lang="de-AT" dirty="0"/>
              <a:t>Die Mutter kann kaum Gefühle spüren oder diese benennen</a:t>
            </a:r>
          </a:p>
          <a:p>
            <a:pPr>
              <a:lnSpc>
                <a:spcPct val="110000"/>
              </a:lnSpc>
              <a:buFont typeface="Wingdings" panose="05000000000000000000" pitchFamily="2" charset="2"/>
              <a:buChar char="Ø"/>
            </a:pPr>
            <a:r>
              <a:rPr lang="de-AT" dirty="0"/>
              <a:t>Sie will das Kind weggeben</a:t>
            </a:r>
          </a:p>
          <a:p>
            <a:pPr>
              <a:lnSpc>
                <a:spcPct val="110000"/>
              </a:lnSpc>
              <a:buFont typeface="Wingdings" panose="05000000000000000000" pitchFamily="2" charset="2"/>
              <a:buChar char="Ø"/>
            </a:pPr>
            <a:endParaRPr lang="de-AT" dirty="0"/>
          </a:p>
        </p:txBody>
      </p:sp>
      <p:sp>
        <p:nvSpPr>
          <p:cNvPr id="9" name="Datumsplatzhalter 8"/>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dirty="0"/>
          </a:p>
        </p:txBody>
      </p:sp>
    </p:spTree>
    <p:extLst>
      <p:ext uri="{BB962C8B-B14F-4D97-AF65-F5344CB8AC3E}">
        <p14:creationId xmlns:p14="http://schemas.microsoft.com/office/powerpoint/2010/main" val="1269423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a:extLst>
              <a:ext uri="{FF2B5EF4-FFF2-40B4-BE49-F238E27FC236}">
                <a16:creationId xmlns:a16="http://schemas.microsoft.com/office/drawing/2014/main" id="{B830368E-9148-4260-9EDE-C35ADC917657}"/>
              </a:ext>
            </a:extLst>
          </p:cNvPr>
          <p:cNvSpPr>
            <a:spLocks noGrp="1"/>
          </p:cNvSpPr>
          <p:nvPr>
            <p:ph type="title"/>
          </p:nvPr>
        </p:nvSpPr>
        <p:spPr>
          <a:xfrm>
            <a:off x="683568" y="1600199"/>
            <a:ext cx="2632476" cy="4297680"/>
          </a:xfrm>
        </p:spPr>
        <p:txBody>
          <a:bodyPr anchor="ctr">
            <a:normAutofit/>
          </a:bodyPr>
          <a:lstStyle/>
          <a:p>
            <a:r>
              <a:rPr lang="de-AT" sz="3000" dirty="0"/>
              <a:t>Was ist bei einer betroffenen Mutter sichtbar II</a:t>
            </a:r>
            <a:endParaRPr lang="de-AT" sz="3000" b="1" dirty="0"/>
          </a:p>
        </p:txBody>
      </p:sp>
      <p:sp>
        <p:nvSpPr>
          <p:cNvPr id="6" name="Foliennummernplatzhalter 5">
            <a:extLst>
              <a:ext uri="{FF2B5EF4-FFF2-40B4-BE49-F238E27FC236}">
                <a16:creationId xmlns:a16="http://schemas.microsoft.com/office/drawing/2014/main" id="{077E8BE5-3375-4ACA-8D4E-FC357DAB2465}"/>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14</a:t>
            </a:fld>
            <a:endParaRPr lang="en-US"/>
          </a:p>
        </p:txBody>
      </p:sp>
      <p:sp>
        <p:nvSpPr>
          <p:cNvPr id="5" name="Fußzeilenplatzhalter 4">
            <a:extLst>
              <a:ext uri="{FF2B5EF4-FFF2-40B4-BE49-F238E27FC236}">
                <a16:creationId xmlns:a16="http://schemas.microsoft.com/office/drawing/2014/main" id="{9AD17243-CBF8-4A25-B5DB-9DD422D7361E}"/>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9C516B69-3AEE-40B6-94D8-9BC7DFC34E4F}"/>
              </a:ext>
            </a:extLst>
          </p:cNvPr>
          <p:cNvSpPr>
            <a:spLocks noGrp="1"/>
          </p:cNvSpPr>
          <p:nvPr>
            <p:ph idx="1"/>
          </p:nvPr>
        </p:nvSpPr>
        <p:spPr>
          <a:xfrm>
            <a:off x="3732477" y="1600199"/>
            <a:ext cx="4943979" cy="4297680"/>
          </a:xfrm>
        </p:spPr>
        <p:txBody>
          <a:bodyPr anchor="ctr">
            <a:normAutofit/>
          </a:bodyPr>
          <a:lstStyle/>
          <a:p>
            <a:pPr>
              <a:buFont typeface="Wingdings" panose="05000000000000000000" pitchFamily="2" charset="2"/>
              <a:buChar char="Ø"/>
            </a:pPr>
            <a:r>
              <a:rPr lang="de-AT" b="1" dirty="0"/>
              <a:t>Gereiztheit und Wut </a:t>
            </a:r>
            <a:r>
              <a:rPr lang="de-AT" dirty="0"/>
              <a:t>in unpassender Heftigkeit</a:t>
            </a:r>
          </a:p>
          <a:p>
            <a:pPr>
              <a:buFont typeface="Wingdings" panose="05000000000000000000" pitchFamily="2" charset="2"/>
              <a:buChar char="Ø"/>
            </a:pPr>
            <a:r>
              <a:rPr lang="de-AT" b="1" dirty="0"/>
              <a:t>Angst und Panik </a:t>
            </a:r>
            <a:r>
              <a:rPr lang="de-AT" dirty="0"/>
              <a:t>das ganze Leben betreffend</a:t>
            </a:r>
          </a:p>
          <a:p>
            <a:pPr>
              <a:buFont typeface="Wingdings" panose="05000000000000000000" pitchFamily="2" charset="2"/>
              <a:buChar char="Ø"/>
            </a:pPr>
            <a:r>
              <a:rPr lang="de-AT" b="1" dirty="0"/>
              <a:t>Zwangsgedanken</a:t>
            </a:r>
            <a:r>
              <a:rPr lang="de-AT" dirty="0"/>
              <a:t>, die sie nicht aussprechen kann</a:t>
            </a:r>
          </a:p>
          <a:p>
            <a:pPr>
              <a:buFont typeface="Wingdings" panose="05000000000000000000" pitchFamily="2" charset="2"/>
              <a:buChar char="Ø"/>
            </a:pPr>
            <a:endParaRPr lang="de-AT" dirty="0"/>
          </a:p>
          <a:p>
            <a:pPr>
              <a:buFont typeface="Wingdings" panose="05000000000000000000" pitchFamily="2" charset="2"/>
              <a:buChar char="Ø"/>
            </a:pPr>
            <a:r>
              <a:rPr lang="de-AT" b="1" dirty="0"/>
              <a:t>Schuld- und Schamgefühle</a:t>
            </a:r>
          </a:p>
        </p:txBody>
      </p:sp>
      <p:sp>
        <p:nvSpPr>
          <p:cNvPr id="4" name="Datumsplatzhalter 3">
            <a:extLst>
              <a:ext uri="{FF2B5EF4-FFF2-40B4-BE49-F238E27FC236}">
                <a16:creationId xmlns:a16="http://schemas.microsoft.com/office/drawing/2014/main" id="{1871899F-364A-457C-B73F-0D49DE03DA8E}"/>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3059368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p:cNvSpPr>
            <a:spLocks noGrp="1"/>
          </p:cNvSpPr>
          <p:nvPr>
            <p:ph type="title"/>
          </p:nvPr>
        </p:nvSpPr>
        <p:spPr>
          <a:xfrm>
            <a:off x="683568" y="1600199"/>
            <a:ext cx="2632476" cy="4297680"/>
          </a:xfrm>
        </p:spPr>
        <p:txBody>
          <a:bodyPr anchor="ctr">
            <a:normAutofit/>
          </a:bodyPr>
          <a:lstStyle/>
          <a:p>
            <a:r>
              <a:rPr lang="de-AT" dirty="0"/>
              <a:t>Unterschied zwischen depressiven und gesunden Müttern</a:t>
            </a:r>
          </a:p>
        </p:txBody>
      </p:sp>
      <p:sp>
        <p:nvSpPr>
          <p:cNvPr id="6" name="Foliennummernplatzhalter 5"/>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15</a:t>
            </a:fld>
            <a:endParaRPr lang="en-US"/>
          </a:p>
        </p:txBody>
      </p:sp>
      <p:sp>
        <p:nvSpPr>
          <p:cNvPr id="5" name="Fußzeilenplatzhalter 4"/>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p:cNvSpPr>
            <a:spLocks noGrp="1"/>
          </p:cNvSpPr>
          <p:nvPr>
            <p:ph idx="1"/>
          </p:nvPr>
        </p:nvSpPr>
        <p:spPr>
          <a:xfrm>
            <a:off x="3242491" y="1600199"/>
            <a:ext cx="5433966" cy="4297680"/>
          </a:xfrm>
        </p:spPr>
        <p:txBody>
          <a:bodyPr anchor="ctr">
            <a:normAutofit/>
          </a:bodyPr>
          <a:lstStyle/>
          <a:p>
            <a:pPr lvl="1">
              <a:buFont typeface="Wingdings" panose="05000000000000000000" pitchFamily="2" charset="2"/>
              <a:buChar char="Ø"/>
            </a:pPr>
            <a:r>
              <a:rPr lang="de-DE" dirty="0"/>
              <a:t>Zeigen mehr negative und weniger positive Gefühle</a:t>
            </a:r>
          </a:p>
          <a:p>
            <a:pPr lvl="1">
              <a:buFont typeface="Wingdings" panose="05000000000000000000" pitchFamily="2" charset="2"/>
              <a:buChar char="Ø"/>
            </a:pPr>
            <a:r>
              <a:rPr lang="de-DE" dirty="0"/>
              <a:t>Spielen und sprechen weniger mit dem Kind</a:t>
            </a:r>
          </a:p>
          <a:p>
            <a:pPr lvl="1">
              <a:buFont typeface="Wingdings" panose="05000000000000000000" pitchFamily="2" charset="2"/>
              <a:buChar char="Ø"/>
            </a:pPr>
            <a:r>
              <a:rPr lang="de-DE" dirty="0"/>
              <a:t>Weniger Körperkontakt</a:t>
            </a:r>
          </a:p>
          <a:p>
            <a:pPr lvl="1">
              <a:buFont typeface="Wingdings" panose="05000000000000000000" pitchFamily="2" charset="2"/>
              <a:buChar char="Ø"/>
            </a:pPr>
            <a:r>
              <a:rPr lang="de-DE" dirty="0"/>
              <a:t>Reagieren verzögert auf die Signale des Kindes</a:t>
            </a:r>
          </a:p>
          <a:p>
            <a:pPr lvl="1">
              <a:buFont typeface="Wingdings" panose="05000000000000000000" pitchFamily="2" charset="2"/>
              <a:buChar char="Ø"/>
            </a:pPr>
            <a:r>
              <a:rPr lang="de-DE" dirty="0"/>
              <a:t>Stimulieren die Kinder weniger</a:t>
            </a:r>
          </a:p>
          <a:p>
            <a:pPr lvl="1">
              <a:buFont typeface="Wingdings" panose="05000000000000000000" pitchFamily="2" charset="2"/>
              <a:buChar char="Ø"/>
            </a:pPr>
            <a:r>
              <a:rPr lang="de-DE" dirty="0"/>
              <a:t>Bewerten die Befindlichkeit des Kindes eher negativer</a:t>
            </a:r>
          </a:p>
          <a:p>
            <a:pPr lvl="1">
              <a:buFont typeface="Wingdings" panose="05000000000000000000" pitchFamily="2" charset="2"/>
              <a:buChar char="Ø"/>
            </a:pPr>
            <a:r>
              <a:rPr lang="de-DE" dirty="0"/>
              <a:t>Berichten häufiger über Verhaltensstörungen des Kindes</a:t>
            </a:r>
          </a:p>
          <a:p>
            <a:endParaRPr lang="de-AT" dirty="0"/>
          </a:p>
        </p:txBody>
      </p:sp>
      <p:sp>
        <p:nvSpPr>
          <p:cNvPr id="4" name="Datumsplatzhalter 3"/>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1599135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p:cNvSpPr>
            <a:spLocks noGrp="1"/>
          </p:cNvSpPr>
          <p:nvPr>
            <p:ph type="title"/>
          </p:nvPr>
        </p:nvSpPr>
        <p:spPr>
          <a:xfrm>
            <a:off x="611560" y="1196752"/>
            <a:ext cx="2825488" cy="4701127"/>
          </a:xfrm>
        </p:spPr>
        <p:txBody>
          <a:bodyPr anchor="ctr">
            <a:normAutofit/>
          </a:bodyPr>
          <a:lstStyle/>
          <a:p>
            <a:r>
              <a:rPr lang="de-AT" dirty="0"/>
              <a:t>Was kann jemand anderer im Kontakt mit der Mutter wahrnehmen</a:t>
            </a:r>
          </a:p>
        </p:txBody>
      </p:sp>
      <p:sp>
        <p:nvSpPr>
          <p:cNvPr id="5" name="Foliennummernplatzhalter 4"/>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16</a:t>
            </a:fld>
            <a:endParaRPr lang="en-US"/>
          </a:p>
        </p:txBody>
      </p:sp>
      <p:sp>
        <p:nvSpPr>
          <p:cNvPr id="6" name="Fußzeilenplatzhalter 5"/>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p:cNvSpPr>
            <a:spLocks noGrp="1"/>
          </p:cNvSpPr>
          <p:nvPr>
            <p:ph idx="1"/>
          </p:nvPr>
        </p:nvSpPr>
        <p:spPr>
          <a:xfrm>
            <a:off x="3732477" y="1318890"/>
            <a:ext cx="4558663" cy="4846414"/>
          </a:xfrm>
        </p:spPr>
        <p:txBody>
          <a:bodyPr anchor="ctr">
            <a:normAutofit/>
          </a:bodyPr>
          <a:lstStyle/>
          <a:p>
            <a:pPr marL="68580" indent="0">
              <a:buNone/>
            </a:pPr>
            <a:r>
              <a:rPr lang="de-AT" dirty="0"/>
              <a:t>    </a:t>
            </a:r>
            <a:r>
              <a:rPr lang="de-AT" b="1" dirty="0"/>
              <a:t>Solidarisierung mit dem Kind</a:t>
            </a:r>
          </a:p>
          <a:p>
            <a:pPr lvl="2">
              <a:buFont typeface="Wingdings" panose="05000000000000000000" pitchFamily="2" charset="2"/>
              <a:buChar char="Ø"/>
            </a:pPr>
            <a:r>
              <a:rPr lang="de-AT" dirty="0"/>
              <a:t>Unverständnis</a:t>
            </a:r>
          </a:p>
          <a:p>
            <a:pPr lvl="2">
              <a:buFont typeface="Wingdings" panose="05000000000000000000" pitchFamily="2" charset="2"/>
              <a:buChar char="Ø"/>
            </a:pPr>
            <a:r>
              <a:rPr lang="de-AT" dirty="0"/>
              <a:t>Genervt sein</a:t>
            </a:r>
          </a:p>
          <a:p>
            <a:pPr lvl="2">
              <a:buFont typeface="Wingdings" panose="05000000000000000000" pitchFamily="2" charset="2"/>
              <a:buChar char="Ø"/>
            </a:pPr>
            <a:r>
              <a:rPr lang="de-AT" dirty="0"/>
              <a:t>Ärger</a:t>
            </a:r>
          </a:p>
          <a:p>
            <a:pPr lvl="2">
              <a:buFont typeface="Wingdings" panose="05000000000000000000" pitchFamily="2" charset="2"/>
              <a:buChar char="Ø"/>
            </a:pPr>
            <a:r>
              <a:rPr lang="de-AT" dirty="0"/>
              <a:t>Wut</a:t>
            </a:r>
          </a:p>
          <a:p>
            <a:pPr marL="365760" lvl="1" indent="0">
              <a:buNone/>
            </a:pPr>
            <a:r>
              <a:rPr lang="de-AT" b="1" dirty="0"/>
              <a:t>Überforderung</a:t>
            </a:r>
          </a:p>
          <a:p>
            <a:pPr lvl="2">
              <a:buFont typeface="Wingdings" panose="05000000000000000000" pitchFamily="2" charset="2"/>
              <a:buChar char="Ø"/>
            </a:pPr>
            <a:r>
              <a:rPr lang="de-AT" dirty="0"/>
              <a:t>Fluchtgedanken</a:t>
            </a:r>
          </a:p>
          <a:p>
            <a:pPr lvl="2">
              <a:buFont typeface="Wingdings" panose="05000000000000000000" pitchFamily="2" charset="2"/>
              <a:buChar char="Ø"/>
            </a:pPr>
            <a:r>
              <a:rPr lang="de-AT" dirty="0"/>
              <a:t>Abwertung der Mutter</a:t>
            </a:r>
          </a:p>
          <a:p>
            <a:pPr lvl="2">
              <a:buFont typeface="Wingdings" panose="05000000000000000000" pitchFamily="2" charset="2"/>
              <a:buChar char="v"/>
            </a:pPr>
            <a:endParaRPr lang="de-AT" dirty="0"/>
          </a:p>
          <a:p>
            <a:pPr marL="365760" lvl="1" indent="0">
              <a:buNone/>
            </a:pPr>
            <a:endParaRPr lang="de-AT" dirty="0"/>
          </a:p>
        </p:txBody>
      </p:sp>
      <p:sp>
        <p:nvSpPr>
          <p:cNvPr id="4" name="Datumsplatzhalter 3"/>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3354061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580B4080-EB39-C7B1-6DCF-2138122D62A8}"/>
              </a:ext>
            </a:extLst>
          </p:cNvPr>
          <p:cNvSpPr>
            <a:spLocks noGrp="1"/>
          </p:cNvSpPr>
          <p:nvPr>
            <p:ph type="title"/>
          </p:nvPr>
        </p:nvSpPr>
        <p:spPr>
          <a:xfrm>
            <a:off x="718454" y="1600199"/>
            <a:ext cx="2597590" cy="4297680"/>
          </a:xfrm>
        </p:spPr>
        <p:txBody>
          <a:bodyPr anchor="ctr">
            <a:normAutofit/>
          </a:bodyPr>
          <a:lstStyle/>
          <a:p>
            <a:r>
              <a:rPr lang="de-DE" dirty="0"/>
              <a:t>Postpartale Depression bei Vätern</a:t>
            </a:r>
          </a:p>
        </p:txBody>
      </p:sp>
      <p:sp>
        <p:nvSpPr>
          <p:cNvPr id="6" name="Foliennummernplatzhalter 5">
            <a:extLst>
              <a:ext uri="{FF2B5EF4-FFF2-40B4-BE49-F238E27FC236}">
                <a16:creationId xmlns:a16="http://schemas.microsoft.com/office/drawing/2014/main" id="{5F53C54A-2A39-C712-F795-4E1B69576153}"/>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17</a:t>
            </a:fld>
            <a:endParaRPr lang="en-US"/>
          </a:p>
        </p:txBody>
      </p:sp>
      <p:sp>
        <p:nvSpPr>
          <p:cNvPr id="5" name="Fußzeilenplatzhalter 4">
            <a:extLst>
              <a:ext uri="{FF2B5EF4-FFF2-40B4-BE49-F238E27FC236}">
                <a16:creationId xmlns:a16="http://schemas.microsoft.com/office/drawing/2014/main" id="{4D8AC1C3-74CC-9D33-2920-D7CF814A59B5}"/>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DB727A82-4417-C316-53D6-B29DE2E25949}"/>
              </a:ext>
            </a:extLst>
          </p:cNvPr>
          <p:cNvSpPr>
            <a:spLocks noGrp="1"/>
          </p:cNvSpPr>
          <p:nvPr>
            <p:ph idx="1"/>
          </p:nvPr>
        </p:nvSpPr>
        <p:spPr>
          <a:xfrm>
            <a:off x="3544170" y="1600199"/>
            <a:ext cx="5204293" cy="4297680"/>
          </a:xfrm>
        </p:spPr>
        <p:txBody>
          <a:bodyPr anchor="ctr">
            <a:normAutofit/>
          </a:bodyPr>
          <a:lstStyle/>
          <a:p>
            <a:pPr>
              <a:buFont typeface="Wingdings" pitchFamily="2" charset="2"/>
              <a:buChar char="Ø"/>
            </a:pPr>
            <a:r>
              <a:rPr lang="de-DE" dirty="0"/>
              <a:t>Erkrankungshäufigkeit: 7-10%</a:t>
            </a:r>
          </a:p>
          <a:p>
            <a:pPr>
              <a:buFont typeface="Wingdings" pitchFamily="2" charset="2"/>
              <a:buChar char="Ø"/>
            </a:pPr>
            <a:r>
              <a:rPr lang="de-DE" dirty="0"/>
              <a:t>Bei Männern, deren Frauen an einer PPD litten erhöht sich die Inzidenz auf 24-50%!</a:t>
            </a:r>
          </a:p>
          <a:p>
            <a:pPr>
              <a:buFont typeface="Wingdings" pitchFamily="2" charset="2"/>
              <a:buChar char="Ø"/>
            </a:pPr>
            <a:r>
              <a:rPr lang="de-DE" dirty="0"/>
              <a:t>Übergang von der Dyade zur Triade</a:t>
            </a:r>
          </a:p>
          <a:p>
            <a:pPr>
              <a:buFont typeface="Wingdings" pitchFamily="2" charset="2"/>
              <a:buChar char="Ø"/>
            </a:pPr>
            <a:r>
              <a:rPr lang="de-DE" dirty="0"/>
              <a:t>Platz finden neben der Mutter</a:t>
            </a:r>
          </a:p>
          <a:p>
            <a:pPr>
              <a:buFont typeface="Wingdings" pitchFamily="2" charset="2"/>
              <a:buChar char="Ø"/>
            </a:pPr>
            <a:r>
              <a:rPr lang="de-DE" dirty="0"/>
              <a:t>Erleben der Geburt (PTBS?)</a:t>
            </a:r>
          </a:p>
          <a:p>
            <a:pPr>
              <a:buFont typeface="Wingdings" pitchFamily="2" charset="2"/>
              <a:buChar char="Ø"/>
            </a:pPr>
            <a:r>
              <a:rPr lang="de-DE" dirty="0"/>
              <a:t>Vorerkrankungen</a:t>
            </a:r>
          </a:p>
          <a:p>
            <a:pPr>
              <a:buFont typeface="Wingdings" pitchFamily="2" charset="2"/>
              <a:buChar char="Ø"/>
            </a:pPr>
            <a:r>
              <a:rPr lang="de-DE" dirty="0"/>
              <a:t>Symptome – siehe Mutter</a:t>
            </a:r>
          </a:p>
        </p:txBody>
      </p:sp>
      <p:sp>
        <p:nvSpPr>
          <p:cNvPr id="4" name="Datumsplatzhalter 3">
            <a:extLst>
              <a:ext uri="{FF2B5EF4-FFF2-40B4-BE49-F238E27FC236}">
                <a16:creationId xmlns:a16="http://schemas.microsoft.com/office/drawing/2014/main" id="{32B7FF6F-7C97-7F17-FBEB-BFC212A0D3D4}"/>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2613147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p:cNvSpPr>
            <a:spLocks noGrp="1"/>
          </p:cNvSpPr>
          <p:nvPr>
            <p:ph type="title"/>
          </p:nvPr>
        </p:nvSpPr>
        <p:spPr>
          <a:xfrm>
            <a:off x="683568" y="1600199"/>
            <a:ext cx="2632476" cy="4297680"/>
          </a:xfrm>
        </p:spPr>
        <p:txBody>
          <a:bodyPr anchor="ctr">
            <a:normAutofit/>
          </a:bodyPr>
          <a:lstStyle/>
          <a:p>
            <a:r>
              <a:rPr lang="de-AT" sz="2800" dirty="0"/>
              <a:t>Auswirkungen auf die Mutter</a:t>
            </a:r>
          </a:p>
        </p:txBody>
      </p:sp>
      <p:sp>
        <p:nvSpPr>
          <p:cNvPr id="8" name="Foliennummernplatzhalter 7"/>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18</a:t>
            </a:fld>
            <a:endParaRPr lang="en-US"/>
          </a:p>
        </p:txBody>
      </p:sp>
      <p:sp>
        <p:nvSpPr>
          <p:cNvPr id="10" name="Fußzeilenplatzhalter 9"/>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9" name="Picture 18">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p:cNvSpPr>
            <a:spLocks noGrp="1"/>
          </p:cNvSpPr>
          <p:nvPr>
            <p:ph idx="1"/>
          </p:nvPr>
        </p:nvSpPr>
        <p:spPr>
          <a:xfrm>
            <a:off x="3316044" y="1600199"/>
            <a:ext cx="5648444" cy="4297680"/>
          </a:xfrm>
        </p:spPr>
        <p:txBody>
          <a:bodyPr anchor="ctr">
            <a:normAutofit/>
          </a:bodyPr>
          <a:lstStyle/>
          <a:p>
            <a:pPr marL="68580" indent="0">
              <a:lnSpc>
                <a:spcPct val="110000"/>
              </a:lnSpc>
              <a:buNone/>
            </a:pPr>
            <a:r>
              <a:rPr lang="de-AT" b="1" dirty="0"/>
              <a:t>	</a:t>
            </a:r>
            <a:endParaRPr lang="de-AT" dirty="0"/>
          </a:p>
          <a:p>
            <a:pPr marL="68580" indent="0">
              <a:lnSpc>
                <a:spcPct val="110000"/>
              </a:lnSpc>
              <a:buNone/>
            </a:pPr>
            <a:endParaRPr lang="de-AT" b="1" dirty="0"/>
          </a:p>
          <a:p>
            <a:pPr lvl="1">
              <a:lnSpc>
                <a:spcPct val="110000"/>
              </a:lnSpc>
              <a:buFont typeface="Wingdings" panose="05000000000000000000" pitchFamily="2" charset="2"/>
              <a:buChar char="Ø"/>
            </a:pPr>
            <a:r>
              <a:rPr lang="de-AT" sz="1800" dirty="0"/>
              <a:t>Ihre Rolle betreffend</a:t>
            </a:r>
            <a:r>
              <a:rPr lang="de-AT" sz="1800" dirty="0">
                <a:sym typeface="Wingdings" pitchFamily="2" charset="2"/>
              </a:rPr>
              <a:t> Bindungsstörungen</a:t>
            </a:r>
          </a:p>
          <a:p>
            <a:pPr lvl="1">
              <a:lnSpc>
                <a:spcPct val="110000"/>
              </a:lnSpc>
              <a:buFont typeface="Wingdings" panose="05000000000000000000" pitchFamily="2" charset="2"/>
              <a:buChar char="Ø"/>
            </a:pPr>
            <a:r>
              <a:rPr lang="de-AT" sz="1800" dirty="0">
                <a:sym typeface="Wingdings" pitchFamily="2" charset="2"/>
              </a:rPr>
              <a:t>Schuld- und Schamgefühle</a:t>
            </a:r>
          </a:p>
          <a:p>
            <a:pPr lvl="1">
              <a:lnSpc>
                <a:spcPct val="110000"/>
              </a:lnSpc>
              <a:buFont typeface="Wingdings" panose="05000000000000000000" pitchFamily="2" charset="2"/>
              <a:buChar char="Ø"/>
            </a:pPr>
            <a:r>
              <a:rPr lang="de-AT" sz="1800" dirty="0">
                <a:sym typeface="Wingdings" pitchFamily="2" charset="2"/>
              </a:rPr>
              <a:t>Partnerschaftskonflikte</a:t>
            </a:r>
          </a:p>
          <a:p>
            <a:pPr lvl="1">
              <a:lnSpc>
                <a:spcPct val="110000"/>
              </a:lnSpc>
              <a:buFont typeface="Wingdings" panose="05000000000000000000" pitchFamily="2" charset="2"/>
              <a:buChar char="Ø"/>
            </a:pPr>
            <a:r>
              <a:rPr lang="de-AT" sz="1800" dirty="0">
                <a:sym typeface="Wingdings" pitchFamily="2" charset="2"/>
              </a:rPr>
              <a:t>Kindesmisshandlung</a:t>
            </a:r>
          </a:p>
          <a:p>
            <a:pPr lvl="1">
              <a:lnSpc>
                <a:spcPct val="110000"/>
              </a:lnSpc>
              <a:buFont typeface="Wingdings" panose="05000000000000000000" pitchFamily="2" charset="2"/>
              <a:buChar char="Ø"/>
            </a:pPr>
            <a:r>
              <a:rPr lang="de-AT" sz="1800" dirty="0">
                <a:sym typeface="Wingdings" pitchFamily="2" charset="2"/>
              </a:rPr>
              <a:t>Alkohol- oder Drogenkonsum</a:t>
            </a:r>
            <a:endParaRPr lang="de-AT" sz="1800" dirty="0"/>
          </a:p>
          <a:p>
            <a:pPr lvl="1">
              <a:lnSpc>
                <a:spcPct val="110000"/>
              </a:lnSpc>
              <a:buFont typeface="Wingdings" panose="05000000000000000000" pitchFamily="2" charset="2"/>
              <a:buChar char="Ø"/>
            </a:pPr>
            <a:r>
              <a:rPr lang="de-AT" sz="1800" dirty="0"/>
              <a:t>Tiefste Verzweiflung  - bis zum Suizid</a:t>
            </a:r>
          </a:p>
          <a:p>
            <a:pPr lvl="1">
              <a:lnSpc>
                <a:spcPct val="110000"/>
              </a:lnSpc>
            </a:pPr>
            <a:endParaRPr lang="de-AT" dirty="0"/>
          </a:p>
          <a:p>
            <a:pPr marL="365760" lvl="1" indent="0">
              <a:lnSpc>
                <a:spcPct val="110000"/>
              </a:lnSpc>
              <a:buNone/>
            </a:pPr>
            <a:r>
              <a:rPr lang="de-AT" sz="1800" b="1" dirty="0"/>
              <a:t>Nur 1/5 der erkrankten Frauen werden diagnostiziert!!!</a:t>
            </a:r>
            <a:endParaRPr lang="de-AT" sz="1800" dirty="0"/>
          </a:p>
          <a:p>
            <a:pPr lvl="1">
              <a:lnSpc>
                <a:spcPct val="110000"/>
              </a:lnSpc>
              <a:buFont typeface="Wingdings" panose="05000000000000000000" pitchFamily="2" charset="2"/>
              <a:buChar char="§"/>
            </a:pPr>
            <a:endParaRPr lang="de-AT" dirty="0"/>
          </a:p>
        </p:txBody>
      </p:sp>
      <p:sp>
        <p:nvSpPr>
          <p:cNvPr id="9" name="Datumsplatzhalter 8"/>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554445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370F2F18-3AE6-31BB-9DA9-937BCA2E4119}"/>
              </a:ext>
            </a:extLst>
          </p:cNvPr>
          <p:cNvSpPr>
            <a:spLocks noGrp="1"/>
          </p:cNvSpPr>
          <p:nvPr>
            <p:ph type="title"/>
          </p:nvPr>
        </p:nvSpPr>
        <p:spPr>
          <a:xfrm>
            <a:off x="467544" y="1600199"/>
            <a:ext cx="2969504" cy="4297680"/>
          </a:xfrm>
        </p:spPr>
        <p:txBody>
          <a:bodyPr anchor="ctr">
            <a:normAutofit/>
          </a:bodyPr>
          <a:lstStyle/>
          <a:p>
            <a:r>
              <a:rPr lang="de-DE" dirty="0"/>
              <a:t>Auswirkungen auf das Kind</a:t>
            </a:r>
          </a:p>
        </p:txBody>
      </p:sp>
      <p:sp>
        <p:nvSpPr>
          <p:cNvPr id="6" name="Foliennummernplatzhalter 5">
            <a:extLst>
              <a:ext uri="{FF2B5EF4-FFF2-40B4-BE49-F238E27FC236}">
                <a16:creationId xmlns:a16="http://schemas.microsoft.com/office/drawing/2014/main" id="{D89AAE0B-5D76-EC9C-C508-22063A86249D}"/>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19</a:t>
            </a:fld>
            <a:endParaRPr lang="en-US"/>
          </a:p>
        </p:txBody>
      </p:sp>
      <p:sp>
        <p:nvSpPr>
          <p:cNvPr id="5" name="Fußzeilenplatzhalter 4">
            <a:extLst>
              <a:ext uri="{FF2B5EF4-FFF2-40B4-BE49-F238E27FC236}">
                <a16:creationId xmlns:a16="http://schemas.microsoft.com/office/drawing/2014/main" id="{C39B2A8D-925D-4DAF-D17C-907F7E281BEE}"/>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BF8EEABB-D9FF-839E-B51A-22D5EDA3F977}"/>
              </a:ext>
            </a:extLst>
          </p:cNvPr>
          <p:cNvSpPr>
            <a:spLocks noGrp="1"/>
          </p:cNvSpPr>
          <p:nvPr>
            <p:ph idx="1"/>
          </p:nvPr>
        </p:nvSpPr>
        <p:spPr>
          <a:xfrm>
            <a:off x="3544170" y="1052736"/>
            <a:ext cx="5420317" cy="5112568"/>
          </a:xfrm>
        </p:spPr>
        <p:txBody>
          <a:bodyPr anchor="ctr">
            <a:noAutofit/>
          </a:bodyPr>
          <a:lstStyle/>
          <a:p>
            <a:pPr>
              <a:buFont typeface="Wingdings" pitchFamily="2" charset="2"/>
              <a:buChar char="Ø"/>
            </a:pPr>
            <a:r>
              <a:rPr lang="de-DE" sz="1800" dirty="0"/>
              <a:t>Schlafstörungen</a:t>
            </a:r>
          </a:p>
          <a:p>
            <a:pPr>
              <a:buFont typeface="Wingdings" pitchFamily="2" charset="2"/>
              <a:buChar char="Ø"/>
            </a:pPr>
            <a:r>
              <a:rPr lang="de-DE" sz="1800" dirty="0"/>
              <a:t>Fehlernährung mit Unter- oder Überernährung oder einseitiger Ernährung</a:t>
            </a:r>
          </a:p>
          <a:p>
            <a:pPr>
              <a:buFont typeface="Wingdings" pitchFamily="2" charset="2"/>
              <a:buChar char="Ø"/>
            </a:pPr>
            <a:r>
              <a:rPr lang="de-DE" sz="1800" dirty="0"/>
              <a:t>Wachstumsverzögerungen</a:t>
            </a:r>
          </a:p>
          <a:p>
            <a:pPr>
              <a:buFont typeface="Wingdings" pitchFamily="2" charset="2"/>
              <a:buChar char="Ø"/>
            </a:pPr>
            <a:r>
              <a:rPr lang="de-DE" sz="1800" dirty="0"/>
              <a:t>Entwicklungsstörungen (emotional, kognitiv, Verhalten)</a:t>
            </a:r>
          </a:p>
          <a:p>
            <a:pPr marL="0" indent="0">
              <a:buNone/>
            </a:pPr>
            <a:r>
              <a:rPr lang="de-DE" sz="1800" b="1" dirty="0"/>
              <a:t>Erhöhtes Risiko später</a:t>
            </a:r>
            <a:r>
              <a:rPr lang="de-DE" sz="1800" dirty="0"/>
              <a:t> an</a:t>
            </a:r>
          </a:p>
          <a:p>
            <a:pPr>
              <a:buFont typeface="Wingdings" pitchFamily="2" charset="2"/>
              <a:buChar char="Ø"/>
            </a:pPr>
            <a:r>
              <a:rPr lang="de-DE" sz="1800" dirty="0"/>
              <a:t>Depressionen oder anderen psychischen Erkrankungen zu erkranken</a:t>
            </a:r>
          </a:p>
          <a:p>
            <a:pPr>
              <a:buFont typeface="Wingdings" pitchFamily="2" charset="2"/>
              <a:buChar char="Ø"/>
            </a:pPr>
            <a:r>
              <a:rPr lang="de-DE" sz="1800" dirty="0"/>
              <a:t>Atemwegserkrankungen oder Erkrankungen des Verdauungstraktes zu erkranken</a:t>
            </a:r>
          </a:p>
          <a:p>
            <a:pPr>
              <a:buFont typeface="Wingdings" pitchFamily="2" charset="2"/>
              <a:buChar char="Ø"/>
            </a:pPr>
            <a:r>
              <a:rPr lang="de-DE" sz="1800" dirty="0"/>
              <a:t>Entwicklung von Bindungsstörungen</a:t>
            </a:r>
          </a:p>
        </p:txBody>
      </p:sp>
      <p:sp>
        <p:nvSpPr>
          <p:cNvPr id="4" name="Datumsplatzhalter 3">
            <a:extLst>
              <a:ext uri="{FF2B5EF4-FFF2-40B4-BE49-F238E27FC236}">
                <a16:creationId xmlns:a16="http://schemas.microsoft.com/office/drawing/2014/main" id="{F4636CA6-FF64-802C-7293-66BCDE7B9DB9}"/>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229275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a:extLst>
              <a:ext uri="{FF2B5EF4-FFF2-40B4-BE49-F238E27FC236}">
                <a16:creationId xmlns:a16="http://schemas.microsoft.com/office/drawing/2014/main" id="{62D011E2-D524-694F-D81E-913FDCD1E2CF}"/>
              </a:ext>
            </a:extLst>
          </p:cNvPr>
          <p:cNvSpPr>
            <a:spLocks noGrp="1"/>
          </p:cNvSpPr>
          <p:nvPr>
            <p:ph type="title"/>
          </p:nvPr>
        </p:nvSpPr>
        <p:spPr>
          <a:xfrm>
            <a:off x="755576" y="1600199"/>
            <a:ext cx="2560468" cy="4297680"/>
          </a:xfrm>
        </p:spPr>
        <p:txBody>
          <a:bodyPr anchor="ctr">
            <a:normAutofit/>
          </a:bodyPr>
          <a:lstStyle/>
          <a:p>
            <a:r>
              <a:rPr lang="de-AT" dirty="0"/>
              <a:t>Gliederung</a:t>
            </a:r>
          </a:p>
        </p:txBody>
      </p:sp>
      <p:sp>
        <p:nvSpPr>
          <p:cNvPr id="6" name="Foliennummernplatzhalter 5">
            <a:extLst>
              <a:ext uri="{FF2B5EF4-FFF2-40B4-BE49-F238E27FC236}">
                <a16:creationId xmlns:a16="http://schemas.microsoft.com/office/drawing/2014/main" id="{DAF65655-87B6-E565-D75C-A0FFD31F3F37}"/>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2</a:t>
            </a:fld>
            <a:endParaRPr lang="en-US"/>
          </a:p>
        </p:txBody>
      </p:sp>
      <p:sp>
        <p:nvSpPr>
          <p:cNvPr id="5" name="Fußzeilenplatzhalter 4">
            <a:extLst>
              <a:ext uri="{FF2B5EF4-FFF2-40B4-BE49-F238E27FC236}">
                <a16:creationId xmlns:a16="http://schemas.microsoft.com/office/drawing/2014/main" id="{B1F99E03-2AA8-276E-B396-710798B5752B}"/>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8FF17894-147A-7E3E-C5BE-E46946ADDE64}"/>
              </a:ext>
            </a:extLst>
          </p:cNvPr>
          <p:cNvSpPr>
            <a:spLocks noGrp="1"/>
          </p:cNvSpPr>
          <p:nvPr>
            <p:ph idx="1"/>
          </p:nvPr>
        </p:nvSpPr>
        <p:spPr>
          <a:xfrm>
            <a:off x="3544170" y="922275"/>
            <a:ext cx="5420317" cy="5466957"/>
          </a:xfrm>
        </p:spPr>
        <p:txBody>
          <a:bodyPr anchor="ctr">
            <a:normAutofit/>
          </a:bodyPr>
          <a:lstStyle/>
          <a:p>
            <a:pPr>
              <a:lnSpc>
                <a:spcPct val="110000"/>
              </a:lnSpc>
              <a:buFont typeface="Wingdings" panose="05000000000000000000" pitchFamily="2" charset="2"/>
              <a:buChar char="Ø"/>
            </a:pPr>
            <a:r>
              <a:rPr lang="de-AT" sz="1600" dirty="0"/>
              <a:t>Einleitung</a:t>
            </a:r>
          </a:p>
          <a:p>
            <a:pPr>
              <a:lnSpc>
                <a:spcPct val="110000"/>
              </a:lnSpc>
              <a:buFont typeface="Wingdings" panose="05000000000000000000" pitchFamily="2" charset="2"/>
              <a:buChar char="Ø"/>
            </a:pPr>
            <a:r>
              <a:rPr lang="de-AT" sz="1600" dirty="0"/>
              <a:t>Verschiedene Krankheitsbilder</a:t>
            </a:r>
          </a:p>
          <a:p>
            <a:pPr>
              <a:lnSpc>
                <a:spcPct val="110000"/>
              </a:lnSpc>
              <a:buFont typeface="Wingdings" panose="05000000000000000000" pitchFamily="2" charset="2"/>
              <a:buChar char="Ø"/>
            </a:pPr>
            <a:r>
              <a:rPr lang="de-AT" sz="1600" dirty="0"/>
              <a:t>Woran erkenne ich eine Wochenbett-depression?</a:t>
            </a:r>
          </a:p>
          <a:p>
            <a:pPr>
              <a:lnSpc>
                <a:spcPct val="110000"/>
              </a:lnSpc>
              <a:buFont typeface="Wingdings" panose="05000000000000000000" pitchFamily="2" charset="2"/>
              <a:buChar char="Ø"/>
            </a:pPr>
            <a:r>
              <a:rPr lang="de-AT" sz="1600" dirty="0"/>
              <a:t>Faktoren die zu einer Wochenbettdepression führen können</a:t>
            </a:r>
          </a:p>
          <a:p>
            <a:pPr>
              <a:lnSpc>
                <a:spcPct val="110000"/>
              </a:lnSpc>
              <a:buFont typeface="Wingdings" panose="05000000000000000000" pitchFamily="2" charset="2"/>
              <a:buChar char="Ø"/>
            </a:pPr>
            <a:r>
              <a:rPr lang="de-AT" sz="1600" dirty="0"/>
              <a:t>Auswirkungen auf die einzelnen Personen</a:t>
            </a:r>
          </a:p>
          <a:p>
            <a:pPr>
              <a:lnSpc>
                <a:spcPct val="110000"/>
              </a:lnSpc>
              <a:buFont typeface="Wingdings" panose="05000000000000000000" pitchFamily="2" charset="2"/>
              <a:buChar char="Ø"/>
            </a:pPr>
            <a:r>
              <a:rPr lang="de-AT" sz="1600" dirty="0"/>
              <a:t>Was tun, wenn ich eine Wochenbett-depression vermute? - </a:t>
            </a:r>
            <a:r>
              <a:rPr lang="de-AT" sz="1600" b="1" dirty="0"/>
              <a:t>akut</a:t>
            </a:r>
          </a:p>
          <a:p>
            <a:pPr>
              <a:lnSpc>
                <a:spcPct val="110000"/>
              </a:lnSpc>
              <a:buFont typeface="Wingdings" panose="05000000000000000000" pitchFamily="2" charset="2"/>
              <a:buChar char="Ø"/>
            </a:pPr>
            <a:r>
              <a:rPr lang="de-AT" sz="1600" dirty="0"/>
              <a:t>Behandlung und EEH-Begleitung </a:t>
            </a:r>
            <a:r>
              <a:rPr lang="de-AT" sz="1600" b="1" dirty="0"/>
              <a:t>- längerfristig</a:t>
            </a:r>
          </a:p>
          <a:p>
            <a:pPr>
              <a:lnSpc>
                <a:spcPct val="110000"/>
              </a:lnSpc>
              <a:buFont typeface="Wingdings" panose="05000000000000000000" pitchFamily="2" charset="2"/>
              <a:buChar char="Ø"/>
            </a:pPr>
            <a:r>
              <a:rPr lang="de-AT" sz="1600" dirty="0"/>
              <a:t>Vorbeugung</a:t>
            </a:r>
          </a:p>
        </p:txBody>
      </p:sp>
      <p:sp>
        <p:nvSpPr>
          <p:cNvPr id="4" name="Datumsplatzhalter 3">
            <a:extLst>
              <a:ext uri="{FF2B5EF4-FFF2-40B4-BE49-F238E27FC236}">
                <a16:creationId xmlns:a16="http://schemas.microsoft.com/office/drawing/2014/main" id="{54CBD75A-B543-5CD7-6129-33AB363B86F8}"/>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4075129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52BD06B5-554F-B800-1366-A9B9E8FE78C4}"/>
              </a:ext>
            </a:extLst>
          </p:cNvPr>
          <p:cNvSpPr>
            <a:spLocks noGrp="1"/>
          </p:cNvSpPr>
          <p:nvPr>
            <p:ph type="title"/>
          </p:nvPr>
        </p:nvSpPr>
        <p:spPr>
          <a:xfrm>
            <a:off x="395536" y="1600199"/>
            <a:ext cx="2920508" cy="4297680"/>
          </a:xfrm>
        </p:spPr>
        <p:txBody>
          <a:bodyPr anchor="ctr">
            <a:normAutofit/>
          </a:bodyPr>
          <a:lstStyle/>
          <a:p>
            <a:r>
              <a:rPr lang="de-DE" dirty="0"/>
              <a:t>Auswirkungen auf den Vater</a:t>
            </a:r>
          </a:p>
        </p:txBody>
      </p:sp>
      <p:sp>
        <p:nvSpPr>
          <p:cNvPr id="6" name="Foliennummernplatzhalter 5">
            <a:extLst>
              <a:ext uri="{FF2B5EF4-FFF2-40B4-BE49-F238E27FC236}">
                <a16:creationId xmlns:a16="http://schemas.microsoft.com/office/drawing/2014/main" id="{94C70B1F-507E-6556-24CD-6D020090241C}"/>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20</a:t>
            </a:fld>
            <a:endParaRPr lang="en-US"/>
          </a:p>
        </p:txBody>
      </p:sp>
      <p:sp>
        <p:nvSpPr>
          <p:cNvPr id="5" name="Fußzeilenplatzhalter 4">
            <a:extLst>
              <a:ext uri="{FF2B5EF4-FFF2-40B4-BE49-F238E27FC236}">
                <a16:creationId xmlns:a16="http://schemas.microsoft.com/office/drawing/2014/main" id="{FAE599D6-1787-D2FF-09EE-EE14D8045233}"/>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8D2E07EA-665D-AF8B-E9A5-1CCA0A43007E}"/>
              </a:ext>
            </a:extLst>
          </p:cNvPr>
          <p:cNvSpPr>
            <a:spLocks noGrp="1"/>
          </p:cNvSpPr>
          <p:nvPr>
            <p:ph idx="1"/>
          </p:nvPr>
        </p:nvSpPr>
        <p:spPr>
          <a:xfrm>
            <a:off x="3242490" y="1600199"/>
            <a:ext cx="5794006" cy="4297680"/>
          </a:xfrm>
        </p:spPr>
        <p:txBody>
          <a:bodyPr anchor="ctr">
            <a:normAutofit/>
          </a:bodyPr>
          <a:lstStyle/>
          <a:p>
            <a:pPr lvl="1">
              <a:lnSpc>
                <a:spcPct val="110000"/>
              </a:lnSpc>
              <a:buFont typeface="Wingdings" panose="05000000000000000000" pitchFamily="2" charset="2"/>
              <a:buChar char="Ø"/>
            </a:pPr>
            <a:r>
              <a:rPr lang="de-AT" sz="1800" dirty="0"/>
              <a:t>Totales Unverständnis der Frau</a:t>
            </a:r>
          </a:p>
          <a:p>
            <a:pPr lvl="1">
              <a:lnSpc>
                <a:spcPct val="110000"/>
              </a:lnSpc>
              <a:buFont typeface="Wingdings" panose="05000000000000000000" pitchFamily="2" charset="2"/>
              <a:buChar char="Ø"/>
            </a:pPr>
            <a:r>
              <a:rPr lang="de-AT" sz="1800" dirty="0"/>
              <a:t>Große Ängste, Zukunft, Partnerin, Kind betreffend</a:t>
            </a:r>
          </a:p>
          <a:p>
            <a:pPr lvl="1">
              <a:lnSpc>
                <a:spcPct val="110000"/>
              </a:lnSpc>
              <a:buFont typeface="Wingdings" panose="05000000000000000000" pitchFamily="2" charset="2"/>
              <a:buChar char="Ø"/>
            </a:pPr>
            <a:r>
              <a:rPr lang="de-AT" sz="1800" dirty="0"/>
              <a:t>Partnerschaftsprobleme</a:t>
            </a:r>
          </a:p>
          <a:p>
            <a:pPr lvl="1">
              <a:lnSpc>
                <a:spcPct val="110000"/>
              </a:lnSpc>
              <a:buFont typeface="Wingdings" panose="05000000000000000000" pitchFamily="2" charset="2"/>
              <a:buChar char="Ø"/>
            </a:pPr>
            <a:r>
              <a:rPr lang="de-AT" sz="1800" dirty="0"/>
              <a:t>Überforderung durch die Mehrbelastung</a:t>
            </a:r>
          </a:p>
          <a:p>
            <a:endParaRPr lang="de-DE" dirty="0"/>
          </a:p>
        </p:txBody>
      </p:sp>
      <p:sp>
        <p:nvSpPr>
          <p:cNvPr id="4" name="Datumsplatzhalter 3">
            <a:extLst>
              <a:ext uri="{FF2B5EF4-FFF2-40B4-BE49-F238E27FC236}">
                <a16:creationId xmlns:a16="http://schemas.microsoft.com/office/drawing/2014/main" id="{FB4048C4-1794-A411-8275-8DEA458FEBE7}"/>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1609724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p:cNvSpPr>
            <a:spLocks noGrp="1"/>
          </p:cNvSpPr>
          <p:nvPr>
            <p:ph type="title"/>
          </p:nvPr>
        </p:nvSpPr>
        <p:spPr>
          <a:xfrm>
            <a:off x="937470" y="1600199"/>
            <a:ext cx="2378574" cy="4297680"/>
          </a:xfrm>
        </p:spPr>
        <p:txBody>
          <a:bodyPr anchor="ctr">
            <a:normAutofit/>
          </a:bodyPr>
          <a:lstStyle/>
          <a:p>
            <a:r>
              <a:rPr lang="de-AT" dirty="0"/>
              <a:t>Erweiterter </a:t>
            </a:r>
            <a:r>
              <a:rPr lang="de-AT" dirty="0" err="1"/>
              <a:t>Whooley</a:t>
            </a:r>
            <a:r>
              <a:rPr lang="de-AT" dirty="0"/>
              <a:t>-Test</a:t>
            </a:r>
          </a:p>
        </p:txBody>
      </p:sp>
      <p:sp>
        <p:nvSpPr>
          <p:cNvPr id="6" name="Foliennummernplatzhalter 5"/>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21</a:t>
            </a:fld>
            <a:endParaRPr lang="en-US"/>
          </a:p>
        </p:txBody>
      </p:sp>
      <p:sp>
        <p:nvSpPr>
          <p:cNvPr id="5" name="Fußzeilenplatzhalter 4"/>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p:cNvSpPr>
            <a:spLocks noGrp="1"/>
          </p:cNvSpPr>
          <p:nvPr>
            <p:ph idx="1"/>
          </p:nvPr>
        </p:nvSpPr>
        <p:spPr>
          <a:xfrm>
            <a:off x="3732477" y="1124744"/>
            <a:ext cx="5015987" cy="5264488"/>
          </a:xfrm>
        </p:spPr>
        <p:txBody>
          <a:bodyPr anchor="ctr">
            <a:normAutofit/>
          </a:bodyPr>
          <a:lstStyle/>
          <a:p>
            <a:pPr marL="68580" lvl="0" indent="0">
              <a:lnSpc>
                <a:spcPct val="110000"/>
              </a:lnSpc>
              <a:buNone/>
            </a:pPr>
            <a:r>
              <a:rPr lang="de-AT" sz="1500" dirty="0"/>
              <a:t>1. </a:t>
            </a:r>
            <a:r>
              <a:rPr lang="de-AT" sz="1800" b="1" dirty="0"/>
              <a:t>Fühlten Sie sich im letzten Monat häufig </a:t>
            </a:r>
          </a:p>
          <a:p>
            <a:pPr lvl="1">
              <a:lnSpc>
                <a:spcPct val="110000"/>
              </a:lnSpc>
              <a:buFont typeface="Wingdings" panose="05000000000000000000" pitchFamily="2" charset="2"/>
              <a:buChar char="Ø"/>
            </a:pPr>
            <a:r>
              <a:rPr lang="de-AT" sz="1800" dirty="0"/>
              <a:t>niedergeschlagen</a:t>
            </a:r>
          </a:p>
          <a:p>
            <a:pPr lvl="1">
              <a:lnSpc>
                <a:spcPct val="110000"/>
              </a:lnSpc>
              <a:buFont typeface="Wingdings" panose="05000000000000000000" pitchFamily="2" charset="2"/>
              <a:buChar char="Ø"/>
            </a:pPr>
            <a:r>
              <a:rPr lang="de-AT" sz="1800" dirty="0"/>
              <a:t>traurig</a:t>
            </a:r>
          </a:p>
          <a:p>
            <a:pPr lvl="1">
              <a:lnSpc>
                <a:spcPct val="110000"/>
              </a:lnSpc>
              <a:buFont typeface="Wingdings" panose="05000000000000000000" pitchFamily="2" charset="2"/>
              <a:buChar char="Ø"/>
            </a:pPr>
            <a:r>
              <a:rPr lang="de-AT" sz="1800" dirty="0"/>
              <a:t>bedrückt oder </a:t>
            </a:r>
          </a:p>
          <a:p>
            <a:pPr lvl="1">
              <a:lnSpc>
                <a:spcPct val="110000"/>
              </a:lnSpc>
              <a:buFont typeface="Wingdings" panose="05000000000000000000" pitchFamily="2" charset="2"/>
              <a:buChar char="Ø"/>
            </a:pPr>
            <a:r>
              <a:rPr lang="de-AT" sz="1800" dirty="0"/>
              <a:t>hoffnungslos?</a:t>
            </a:r>
          </a:p>
          <a:p>
            <a:pPr marL="68580" lvl="0" indent="0">
              <a:lnSpc>
                <a:spcPct val="110000"/>
              </a:lnSpc>
              <a:buNone/>
            </a:pPr>
            <a:r>
              <a:rPr lang="de-AT" sz="1800" dirty="0"/>
              <a:t>2 .</a:t>
            </a:r>
            <a:r>
              <a:rPr lang="de-AT" sz="1800" b="1" dirty="0"/>
              <a:t>Bemerkten Sie bei sich in der letzten Zeit vermehrt</a:t>
            </a:r>
          </a:p>
          <a:p>
            <a:pPr lvl="1">
              <a:lnSpc>
                <a:spcPct val="110000"/>
              </a:lnSpc>
              <a:buFont typeface="Wingdings" panose="05000000000000000000" pitchFamily="2" charset="2"/>
              <a:buChar char="Ø"/>
            </a:pPr>
            <a:r>
              <a:rPr lang="de-AT" sz="1800" dirty="0"/>
              <a:t>Ängste oder</a:t>
            </a:r>
          </a:p>
          <a:p>
            <a:pPr lvl="1">
              <a:lnSpc>
                <a:spcPct val="110000"/>
              </a:lnSpc>
              <a:buFont typeface="Wingdings" panose="05000000000000000000" pitchFamily="2" charset="2"/>
              <a:buChar char="Ø"/>
            </a:pPr>
            <a:r>
              <a:rPr lang="de-AT" sz="1800" dirty="0"/>
              <a:t>Zwänge?</a:t>
            </a:r>
          </a:p>
          <a:p>
            <a:pPr marL="68580" lvl="0" indent="0">
              <a:lnSpc>
                <a:spcPct val="110000"/>
              </a:lnSpc>
              <a:buNone/>
            </a:pPr>
            <a:r>
              <a:rPr lang="de-AT" sz="1800" dirty="0"/>
              <a:t>3. Hatten Sie im letzten Monat </a:t>
            </a:r>
            <a:r>
              <a:rPr lang="de-AT" sz="1800" b="1" dirty="0"/>
              <a:t>deutlich weniger Lust und Freude an Dingen, </a:t>
            </a:r>
            <a:r>
              <a:rPr lang="de-AT" sz="1800" dirty="0"/>
              <a:t>die Sie sonst gerne tun?</a:t>
            </a:r>
          </a:p>
          <a:p>
            <a:pPr>
              <a:lnSpc>
                <a:spcPct val="110000"/>
              </a:lnSpc>
            </a:pPr>
            <a:endParaRPr lang="de-AT" sz="1500" dirty="0"/>
          </a:p>
        </p:txBody>
      </p:sp>
      <p:sp>
        <p:nvSpPr>
          <p:cNvPr id="4" name="Datumsplatzhalter 3"/>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581190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p:cNvSpPr>
            <a:spLocks noGrp="1"/>
          </p:cNvSpPr>
          <p:nvPr>
            <p:ph type="title"/>
          </p:nvPr>
        </p:nvSpPr>
        <p:spPr>
          <a:xfrm>
            <a:off x="755576" y="1600199"/>
            <a:ext cx="2560468" cy="4297680"/>
          </a:xfrm>
        </p:spPr>
        <p:txBody>
          <a:bodyPr anchor="ctr">
            <a:normAutofit/>
          </a:bodyPr>
          <a:lstStyle/>
          <a:p>
            <a:r>
              <a:rPr lang="de-AT" sz="2700" dirty="0"/>
              <a:t>Was tun, wenn ich eine Wochenbett-depression vermute?</a:t>
            </a:r>
          </a:p>
        </p:txBody>
      </p:sp>
      <p:sp>
        <p:nvSpPr>
          <p:cNvPr id="8" name="Foliennummernplatzhalter 7"/>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22</a:t>
            </a:fld>
            <a:endParaRPr lang="en-US"/>
          </a:p>
        </p:txBody>
      </p:sp>
      <p:sp>
        <p:nvSpPr>
          <p:cNvPr id="10" name="Fußzeilenplatzhalter 9"/>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9" name="Picture 18">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p:cNvSpPr>
            <a:spLocks noGrp="1"/>
          </p:cNvSpPr>
          <p:nvPr>
            <p:ph idx="1"/>
          </p:nvPr>
        </p:nvSpPr>
        <p:spPr>
          <a:xfrm>
            <a:off x="3544171" y="1600199"/>
            <a:ext cx="5348310" cy="4297680"/>
          </a:xfrm>
        </p:spPr>
        <p:txBody>
          <a:bodyPr anchor="ctr">
            <a:normAutofit/>
          </a:bodyPr>
          <a:lstStyle/>
          <a:p>
            <a:pPr marL="68580" indent="0">
              <a:buNone/>
            </a:pPr>
            <a:r>
              <a:rPr lang="de-AT" b="1" dirty="0"/>
              <a:t>Hilfe organisieren – Partner, Familie</a:t>
            </a:r>
          </a:p>
          <a:p>
            <a:pPr lvl="1">
              <a:buFont typeface="Wingdings" panose="05000000000000000000" pitchFamily="2" charset="2"/>
              <a:buChar char="Ø"/>
            </a:pPr>
            <a:r>
              <a:rPr lang="de-AT" sz="1800" dirty="0"/>
              <a:t>Hausärztin</a:t>
            </a:r>
          </a:p>
          <a:p>
            <a:pPr lvl="1">
              <a:buFont typeface="Wingdings" panose="05000000000000000000" pitchFamily="2" charset="2"/>
              <a:buChar char="Ø"/>
            </a:pPr>
            <a:r>
              <a:rPr lang="de-AT" sz="1800" dirty="0"/>
              <a:t>Behandelnde Psychiaterin</a:t>
            </a:r>
          </a:p>
          <a:p>
            <a:pPr lvl="1">
              <a:buFont typeface="Wingdings" panose="05000000000000000000" pitchFamily="2" charset="2"/>
              <a:buChar char="Ø"/>
            </a:pPr>
            <a:r>
              <a:rPr lang="de-AT" sz="1800" dirty="0"/>
              <a:t>Behandelnde Psychotherapeutin</a:t>
            </a:r>
          </a:p>
          <a:p>
            <a:pPr lvl="1">
              <a:buFont typeface="Wingdings" panose="05000000000000000000" pitchFamily="2" charset="2"/>
              <a:buChar char="Ø"/>
            </a:pPr>
            <a:r>
              <a:rPr lang="de-AT" sz="1800" dirty="0"/>
              <a:t>Krankenhaus – Psychiatrie, Geburtshilfe</a:t>
            </a:r>
          </a:p>
          <a:p>
            <a:pPr lvl="1">
              <a:buFont typeface="Wingdings" panose="05000000000000000000" pitchFamily="2" charset="2"/>
              <a:buChar char="Ø"/>
            </a:pPr>
            <a:r>
              <a:rPr lang="de-AT" sz="1800" dirty="0"/>
              <a:t>EEH-Fachberaterin</a:t>
            </a:r>
          </a:p>
          <a:p>
            <a:pPr lvl="1">
              <a:buFont typeface="Wingdings" panose="05000000000000000000" pitchFamily="2" charset="2"/>
              <a:buChar char="Ø"/>
            </a:pPr>
            <a:r>
              <a:rPr lang="de-AT" sz="1800" dirty="0"/>
              <a:t>Beratungsstellen </a:t>
            </a:r>
          </a:p>
          <a:p>
            <a:pPr marL="365760" lvl="1" indent="0">
              <a:buNone/>
            </a:pPr>
            <a:endParaRPr lang="de-AT" dirty="0"/>
          </a:p>
          <a:p>
            <a:pPr marL="365760" lvl="1" indent="0">
              <a:buNone/>
            </a:pPr>
            <a:r>
              <a:rPr lang="de-AT" sz="2000" b="1" dirty="0"/>
              <a:t>Die Mutter nicht alleine lassen!</a:t>
            </a:r>
          </a:p>
        </p:txBody>
      </p:sp>
      <p:sp>
        <p:nvSpPr>
          <p:cNvPr id="9" name="Datumsplatzhalter 8"/>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1163725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8" name="Titel 7"/>
          <p:cNvSpPr>
            <a:spLocks noGrp="1"/>
          </p:cNvSpPr>
          <p:nvPr>
            <p:ph type="title"/>
          </p:nvPr>
        </p:nvSpPr>
        <p:spPr>
          <a:xfrm>
            <a:off x="937470" y="1600199"/>
            <a:ext cx="2378574" cy="4297680"/>
          </a:xfrm>
        </p:spPr>
        <p:txBody>
          <a:bodyPr anchor="ctr">
            <a:normAutofit/>
          </a:bodyPr>
          <a:lstStyle/>
          <a:p>
            <a:r>
              <a:rPr lang="de-AT" sz="2700" dirty="0"/>
              <a:t>Behandlung</a:t>
            </a:r>
          </a:p>
        </p:txBody>
      </p:sp>
      <p:sp>
        <p:nvSpPr>
          <p:cNvPr id="5" name="Foliennummernplatzhalter 4"/>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23</a:t>
            </a:fld>
            <a:endParaRPr lang="en-US"/>
          </a:p>
        </p:txBody>
      </p:sp>
      <p:sp>
        <p:nvSpPr>
          <p:cNvPr id="4" name="Fußzeilenplatzhalter 3"/>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8" name="Picture 17">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9" name="Inhaltsplatzhalter 8"/>
          <p:cNvSpPr>
            <a:spLocks noGrp="1"/>
          </p:cNvSpPr>
          <p:nvPr>
            <p:ph idx="1"/>
          </p:nvPr>
        </p:nvSpPr>
        <p:spPr>
          <a:xfrm>
            <a:off x="3544170" y="1600199"/>
            <a:ext cx="5492325" cy="4297680"/>
          </a:xfrm>
        </p:spPr>
        <p:txBody>
          <a:bodyPr anchor="ctr">
            <a:normAutofit/>
          </a:bodyPr>
          <a:lstStyle/>
          <a:p>
            <a:pPr marL="68580" indent="0">
              <a:buNone/>
            </a:pPr>
            <a:endParaRPr lang="de-AT" dirty="0"/>
          </a:p>
          <a:p>
            <a:pPr lvl="1">
              <a:buFont typeface="Wingdings" panose="05000000000000000000" pitchFamily="2" charset="2"/>
              <a:buChar char="Ø"/>
            </a:pPr>
            <a:r>
              <a:rPr lang="de-AT" sz="1800" dirty="0"/>
              <a:t>Entlastung in allen Bereichen</a:t>
            </a:r>
          </a:p>
          <a:p>
            <a:pPr lvl="1">
              <a:buFont typeface="Wingdings" panose="05000000000000000000" pitchFamily="2" charset="2"/>
              <a:buChar char="Ø"/>
            </a:pPr>
            <a:r>
              <a:rPr lang="de-AT" sz="1800" dirty="0"/>
              <a:t>Medikamente – je nach Schwere der PPD</a:t>
            </a:r>
          </a:p>
          <a:p>
            <a:pPr lvl="1">
              <a:buFont typeface="Wingdings" panose="05000000000000000000" pitchFamily="2" charset="2"/>
              <a:buChar char="Ø"/>
            </a:pPr>
            <a:r>
              <a:rPr lang="de-AT" sz="1800" dirty="0"/>
              <a:t>Bindungsaufbau mit Hilfe der Emotionellen Ersten Hilfe (EEH)</a:t>
            </a:r>
          </a:p>
          <a:p>
            <a:pPr lvl="1">
              <a:buFont typeface="Wingdings" panose="05000000000000000000" pitchFamily="2" charset="2"/>
              <a:buChar char="Ø"/>
            </a:pPr>
            <a:r>
              <a:rPr lang="de-AT" sz="1800" dirty="0"/>
              <a:t>Psychotherapie – „Altlasten“ betrachten</a:t>
            </a:r>
          </a:p>
          <a:p>
            <a:pPr lvl="1">
              <a:buFont typeface="Wingdings" panose="05000000000000000000" pitchFamily="2" charset="2"/>
              <a:buChar char="Ø"/>
            </a:pPr>
            <a:r>
              <a:rPr lang="de-AT" sz="1800" dirty="0"/>
              <a:t>Gruppen – Lernen mit Gleichgesinnten</a:t>
            </a:r>
          </a:p>
          <a:p>
            <a:endParaRPr lang="de-AT" dirty="0"/>
          </a:p>
        </p:txBody>
      </p:sp>
      <p:sp>
        <p:nvSpPr>
          <p:cNvPr id="3" name="Datumsplatzhalter 2"/>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197503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54F32A74-B496-CA6A-23D1-409A8C194BB7}"/>
              </a:ext>
            </a:extLst>
          </p:cNvPr>
          <p:cNvSpPr>
            <a:spLocks noGrp="1"/>
          </p:cNvSpPr>
          <p:nvPr>
            <p:ph type="title"/>
          </p:nvPr>
        </p:nvSpPr>
        <p:spPr>
          <a:xfrm>
            <a:off x="467544" y="1600199"/>
            <a:ext cx="2969504" cy="4297680"/>
          </a:xfrm>
        </p:spPr>
        <p:txBody>
          <a:bodyPr anchor="ctr">
            <a:normAutofit/>
          </a:bodyPr>
          <a:lstStyle/>
          <a:p>
            <a:r>
              <a:rPr lang="de-DE" dirty="0"/>
              <a:t>Medikamente</a:t>
            </a:r>
          </a:p>
        </p:txBody>
      </p:sp>
      <p:sp>
        <p:nvSpPr>
          <p:cNvPr id="6" name="Foliennummernplatzhalter 5">
            <a:extLst>
              <a:ext uri="{FF2B5EF4-FFF2-40B4-BE49-F238E27FC236}">
                <a16:creationId xmlns:a16="http://schemas.microsoft.com/office/drawing/2014/main" id="{363C4733-C444-4C35-9AE0-B24066BA4936}"/>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24</a:t>
            </a:fld>
            <a:endParaRPr lang="en-US"/>
          </a:p>
        </p:txBody>
      </p:sp>
      <p:sp>
        <p:nvSpPr>
          <p:cNvPr id="5" name="Fußzeilenplatzhalter 4">
            <a:extLst>
              <a:ext uri="{FF2B5EF4-FFF2-40B4-BE49-F238E27FC236}">
                <a16:creationId xmlns:a16="http://schemas.microsoft.com/office/drawing/2014/main" id="{8B99D002-C0DB-D50A-BF9C-997F20515BBC}"/>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8441E6AC-05B8-33F5-529B-A201F5447F98}"/>
              </a:ext>
            </a:extLst>
          </p:cNvPr>
          <p:cNvSpPr>
            <a:spLocks noGrp="1"/>
          </p:cNvSpPr>
          <p:nvPr>
            <p:ph idx="1"/>
          </p:nvPr>
        </p:nvSpPr>
        <p:spPr>
          <a:xfrm>
            <a:off x="3732477" y="1318890"/>
            <a:ext cx="5087995" cy="4998189"/>
          </a:xfrm>
        </p:spPr>
        <p:txBody>
          <a:bodyPr anchor="ctr">
            <a:normAutofit/>
          </a:bodyPr>
          <a:lstStyle/>
          <a:p>
            <a:pPr marL="0" indent="0">
              <a:buNone/>
            </a:pPr>
            <a:r>
              <a:rPr lang="de-DE" dirty="0"/>
              <a:t>Bei </a:t>
            </a:r>
            <a:r>
              <a:rPr lang="de-DE" b="1" dirty="0"/>
              <a:t>Erschöpfung, Antriebsminderung, depressiven Symptomen:</a:t>
            </a:r>
          </a:p>
          <a:p>
            <a:pPr>
              <a:buFont typeface="Wingdings" pitchFamily="2" charset="2"/>
              <a:buChar char="Ø"/>
            </a:pPr>
            <a:r>
              <a:rPr lang="de-DE" dirty="0"/>
              <a:t>SSRI/SSNRI (Sertralin, Citalopram,  </a:t>
            </a:r>
            <a:r>
              <a:rPr lang="de-DE" dirty="0" err="1"/>
              <a:t>Venaflaxin</a:t>
            </a:r>
            <a:endParaRPr lang="de-DE" dirty="0"/>
          </a:p>
          <a:p>
            <a:pPr marL="0" indent="0">
              <a:buNone/>
            </a:pPr>
            <a:endParaRPr lang="de-DE" dirty="0"/>
          </a:p>
          <a:p>
            <a:pPr marL="0" indent="0">
              <a:buNone/>
            </a:pPr>
            <a:r>
              <a:rPr lang="de-DE" dirty="0"/>
              <a:t>Bei </a:t>
            </a:r>
            <a:r>
              <a:rPr lang="de-DE" b="1" dirty="0"/>
              <a:t>Agitiertheit, Unruhe, ausgeprägten Schlafstörungen, </a:t>
            </a:r>
            <a:r>
              <a:rPr lang="de-DE" dirty="0"/>
              <a:t>schlafanstoßende/sedierende Substanzen:</a:t>
            </a:r>
          </a:p>
          <a:p>
            <a:pPr>
              <a:buFont typeface="Wingdings" pitchFamily="2" charset="2"/>
              <a:buChar char="Ø"/>
            </a:pPr>
            <a:r>
              <a:rPr lang="de-DE" dirty="0"/>
              <a:t>Mirtazapin oder Amitriptylin</a:t>
            </a:r>
          </a:p>
          <a:p>
            <a:pPr marL="0" indent="0">
              <a:buNone/>
            </a:pPr>
            <a:r>
              <a:rPr lang="de-DE" sz="2400" b="1" dirty="0"/>
              <a:t>Nutzen-Risiko-Abwägung!</a:t>
            </a:r>
          </a:p>
        </p:txBody>
      </p:sp>
      <p:sp>
        <p:nvSpPr>
          <p:cNvPr id="4" name="Datumsplatzhalter 3">
            <a:extLst>
              <a:ext uri="{FF2B5EF4-FFF2-40B4-BE49-F238E27FC236}">
                <a16:creationId xmlns:a16="http://schemas.microsoft.com/office/drawing/2014/main" id="{E84CDC84-8F0E-ECBA-BAE7-171EEB3A2F42}"/>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1000103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p:cNvSpPr>
            <a:spLocks noGrp="1"/>
          </p:cNvSpPr>
          <p:nvPr>
            <p:ph type="title"/>
          </p:nvPr>
        </p:nvSpPr>
        <p:spPr>
          <a:xfrm>
            <a:off x="937470" y="1600199"/>
            <a:ext cx="2378574" cy="4297680"/>
          </a:xfrm>
        </p:spPr>
        <p:txBody>
          <a:bodyPr anchor="ctr">
            <a:normAutofit/>
          </a:bodyPr>
          <a:lstStyle/>
          <a:p>
            <a:r>
              <a:rPr lang="de-AT" sz="3000" dirty="0"/>
              <a:t>Emotionelle Erste Hilfe I</a:t>
            </a:r>
          </a:p>
        </p:txBody>
      </p:sp>
      <p:sp>
        <p:nvSpPr>
          <p:cNvPr id="6" name="Foliennummernplatzhalter 5"/>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25</a:t>
            </a:fld>
            <a:endParaRPr lang="en-US"/>
          </a:p>
        </p:txBody>
      </p:sp>
      <p:sp>
        <p:nvSpPr>
          <p:cNvPr id="5" name="Fußzeilenplatzhalter 4"/>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p:cNvSpPr>
            <a:spLocks noGrp="1"/>
          </p:cNvSpPr>
          <p:nvPr>
            <p:ph idx="1"/>
          </p:nvPr>
        </p:nvSpPr>
        <p:spPr>
          <a:xfrm>
            <a:off x="3732477" y="1600199"/>
            <a:ext cx="4558663" cy="4297680"/>
          </a:xfrm>
        </p:spPr>
        <p:txBody>
          <a:bodyPr anchor="ctr">
            <a:normAutofit/>
          </a:bodyPr>
          <a:lstStyle/>
          <a:p>
            <a:pPr marL="68580" indent="0">
              <a:lnSpc>
                <a:spcPct val="110000"/>
              </a:lnSpc>
              <a:buNone/>
            </a:pPr>
            <a:r>
              <a:rPr lang="de-AT" sz="1800" dirty="0"/>
              <a:t>Die Emotionelle Erste Hilfe (EEH) ist ein körperorientiertes Verfahren, welches in der</a:t>
            </a:r>
          </a:p>
          <a:p>
            <a:pPr marL="68580" indent="0">
              <a:lnSpc>
                <a:spcPct val="110000"/>
              </a:lnSpc>
              <a:buNone/>
            </a:pPr>
            <a:endParaRPr lang="de-AT" sz="1800" dirty="0"/>
          </a:p>
          <a:p>
            <a:pPr>
              <a:lnSpc>
                <a:spcPct val="110000"/>
              </a:lnSpc>
              <a:buFont typeface="Wingdings" panose="05000000000000000000" pitchFamily="2" charset="2"/>
              <a:buChar char="Ø"/>
            </a:pPr>
            <a:r>
              <a:rPr lang="de-AT" sz="1800" dirty="0"/>
              <a:t>Bindungsförderung</a:t>
            </a:r>
          </a:p>
          <a:p>
            <a:pPr>
              <a:lnSpc>
                <a:spcPct val="110000"/>
              </a:lnSpc>
              <a:buFont typeface="Wingdings" panose="05000000000000000000" pitchFamily="2" charset="2"/>
              <a:buChar char="Ø"/>
            </a:pPr>
            <a:r>
              <a:rPr lang="de-AT" sz="1800" dirty="0"/>
              <a:t>Krisenintervention</a:t>
            </a:r>
          </a:p>
          <a:p>
            <a:pPr>
              <a:lnSpc>
                <a:spcPct val="110000"/>
              </a:lnSpc>
              <a:buFont typeface="Wingdings" panose="05000000000000000000" pitchFamily="2" charset="2"/>
              <a:buChar char="Ø"/>
            </a:pPr>
            <a:r>
              <a:rPr lang="de-AT" sz="1800" dirty="0"/>
              <a:t>Bindungsorientierten Psychotherapie</a:t>
            </a:r>
          </a:p>
          <a:p>
            <a:pPr marL="68580" indent="0">
              <a:lnSpc>
                <a:spcPct val="110000"/>
              </a:lnSpc>
              <a:buNone/>
            </a:pPr>
            <a:r>
              <a:rPr lang="de-AT" sz="1800" dirty="0"/>
              <a:t> </a:t>
            </a:r>
          </a:p>
          <a:p>
            <a:pPr marL="68580" indent="0">
              <a:lnSpc>
                <a:spcPct val="110000"/>
              </a:lnSpc>
              <a:buNone/>
            </a:pPr>
            <a:r>
              <a:rPr lang="de-AT" sz="1800" dirty="0"/>
              <a:t>mit Eltern, Babys und Kleinkindern eingesetzt wird. </a:t>
            </a:r>
          </a:p>
        </p:txBody>
      </p:sp>
      <p:sp>
        <p:nvSpPr>
          <p:cNvPr id="4" name="Datumsplatzhalter 3"/>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2727162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p:cNvSpPr>
            <a:spLocks noGrp="1"/>
          </p:cNvSpPr>
          <p:nvPr>
            <p:ph type="title"/>
          </p:nvPr>
        </p:nvSpPr>
        <p:spPr>
          <a:xfrm>
            <a:off x="937470" y="1600199"/>
            <a:ext cx="2378574" cy="4297680"/>
          </a:xfrm>
        </p:spPr>
        <p:txBody>
          <a:bodyPr anchor="ctr">
            <a:normAutofit/>
          </a:bodyPr>
          <a:lstStyle/>
          <a:p>
            <a:r>
              <a:rPr lang="de-AT" sz="3000" dirty="0"/>
              <a:t>Emotionelle Erste Hilfe II</a:t>
            </a:r>
          </a:p>
        </p:txBody>
      </p:sp>
      <p:sp>
        <p:nvSpPr>
          <p:cNvPr id="6" name="Foliennummernplatzhalter 5"/>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26</a:t>
            </a:fld>
            <a:endParaRPr lang="en-US"/>
          </a:p>
        </p:txBody>
      </p:sp>
      <p:sp>
        <p:nvSpPr>
          <p:cNvPr id="5" name="Fußzeilenplatzhalter 4"/>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p:cNvSpPr>
            <a:spLocks noGrp="1"/>
          </p:cNvSpPr>
          <p:nvPr>
            <p:ph idx="1"/>
          </p:nvPr>
        </p:nvSpPr>
        <p:spPr>
          <a:xfrm>
            <a:off x="3732477" y="1600199"/>
            <a:ext cx="4558663" cy="4297680"/>
          </a:xfrm>
        </p:spPr>
        <p:txBody>
          <a:bodyPr anchor="ctr">
            <a:normAutofit/>
          </a:bodyPr>
          <a:lstStyle/>
          <a:p>
            <a:pPr marL="68580" indent="0">
              <a:lnSpc>
                <a:spcPct val="110000"/>
              </a:lnSpc>
              <a:buNone/>
            </a:pPr>
            <a:r>
              <a:rPr lang="de-AT" sz="1900" dirty="0"/>
              <a:t>Der Ansatz der EEH hat seine Wurzeln in der</a:t>
            </a:r>
          </a:p>
          <a:p>
            <a:pPr marL="68580" indent="0">
              <a:lnSpc>
                <a:spcPct val="110000"/>
              </a:lnSpc>
              <a:buNone/>
            </a:pPr>
            <a:r>
              <a:rPr lang="de-AT" sz="1900" dirty="0"/>
              <a:t> </a:t>
            </a:r>
          </a:p>
          <a:p>
            <a:pPr>
              <a:lnSpc>
                <a:spcPct val="110000"/>
              </a:lnSpc>
              <a:buFont typeface="Wingdings" panose="05000000000000000000" pitchFamily="2" charset="2"/>
              <a:buChar char="Ø"/>
            </a:pPr>
            <a:r>
              <a:rPr lang="de-AT" sz="1900" dirty="0"/>
              <a:t>Körperpsychotherapie</a:t>
            </a:r>
          </a:p>
          <a:p>
            <a:pPr>
              <a:lnSpc>
                <a:spcPct val="110000"/>
              </a:lnSpc>
              <a:buFont typeface="Wingdings" panose="05000000000000000000" pitchFamily="2" charset="2"/>
              <a:buChar char="Ø"/>
            </a:pPr>
            <a:r>
              <a:rPr lang="de-AT" sz="1900" dirty="0"/>
              <a:t>Bindungsforschung</a:t>
            </a:r>
          </a:p>
          <a:p>
            <a:pPr>
              <a:lnSpc>
                <a:spcPct val="110000"/>
              </a:lnSpc>
              <a:buFont typeface="Wingdings" panose="05000000000000000000" pitchFamily="2" charset="2"/>
              <a:buChar char="Ø"/>
            </a:pPr>
            <a:r>
              <a:rPr lang="de-AT" sz="1900" dirty="0"/>
              <a:t>Säuglingsforschung</a:t>
            </a:r>
          </a:p>
          <a:p>
            <a:pPr>
              <a:lnSpc>
                <a:spcPct val="110000"/>
              </a:lnSpc>
              <a:buFont typeface="Wingdings" panose="05000000000000000000" pitchFamily="2" charset="2"/>
              <a:buChar char="Ø"/>
            </a:pPr>
            <a:r>
              <a:rPr lang="de-AT" sz="1900" dirty="0"/>
              <a:t>Gehirnforschung</a:t>
            </a:r>
          </a:p>
          <a:p>
            <a:pPr>
              <a:lnSpc>
                <a:spcPct val="110000"/>
              </a:lnSpc>
              <a:buFontTx/>
              <a:buChar char="-"/>
            </a:pPr>
            <a:endParaRPr lang="de-AT" sz="1900" dirty="0"/>
          </a:p>
          <a:p>
            <a:pPr marL="68580" indent="0">
              <a:lnSpc>
                <a:spcPct val="110000"/>
              </a:lnSpc>
              <a:buNone/>
            </a:pPr>
            <a:r>
              <a:rPr lang="de-AT" sz="1900" dirty="0"/>
              <a:t>Die EEH wurde von Thomas Harms (Bremen) entwickelt.</a:t>
            </a:r>
          </a:p>
        </p:txBody>
      </p:sp>
      <p:sp>
        <p:nvSpPr>
          <p:cNvPr id="4" name="Datumsplatzhalter 3"/>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3445834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7" name="Titel 6"/>
          <p:cNvSpPr>
            <a:spLocks noGrp="1"/>
          </p:cNvSpPr>
          <p:nvPr>
            <p:ph type="title"/>
          </p:nvPr>
        </p:nvSpPr>
        <p:spPr>
          <a:xfrm>
            <a:off x="611560" y="1600199"/>
            <a:ext cx="2704484" cy="4297680"/>
          </a:xfrm>
        </p:spPr>
        <p:txBody>
          <a:bodyPr anchor="ctr">
            <a:normAutofit/>
          </a:bodyPr>
          <a:lstStyle/>
          <a:p>
            <a:r>
              <a:rPr lang="de-AT" sz="2800" dirty="0"/>
              <a:t>Möglichkeiten der EEH I</a:t>
            </a:r>
          </a:p>
        </p:txBody>
      </p:sp>
      <p:sp>
        <p:nvSpPr>
          <p:cNvPr id="4" name="Foliennummernplatzhalter 3"/>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27</a:t>
            </a:fld>
            <a:endParaRPr lang="en-US"/>
          </a:p>
        </p:txBody>
      </p:sp>
      <p:sp>
        <p:nvSpPr>
          <p:cNvPr id="9" name="Fußzeilenplatzhalter 8"/>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8" name="Picture 17">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8" name="Inhaltsplatzhalter 7"/>
          <p:cNvSpPr>
            <a:spLocks noGrp="1"/>
          </p:cNvSpPr>
          <p:nvPr>
            <p:ph idx="1"/>
          </p:nvPr>
        </p:nvSpPr>
        <p:spPr>
          <a:xfrm>
            <a:off x="3732477" y="1600199"/>
            <a:ext cx="5087995" cy="4297680"/>
          </a:xfrm>
        </p:spPr>
        <p:txBody>
          <a:bodyPr anchor="ctr">
            <a:normAutofit fontScale="92500" lnSpcReduction="10000"/>
          </a:bodyPr>
          <a:lstStyle/>
          <a:p>
            <a:endParaRPr lang="de-AT" dirty="0"/>
          </a:p>
          <a:p>
            <a:pPr>
              <a:buFont typeface="Wingdings" panose="05000000000000000000" pitchFamily="2" charset="2"/>
              <a:buChar char="Ø"/>
            </a:pPr>
            <a:r>
              <a:rPr lang="de-AT" dirty="0"/>
              <a:t>Mehrpersonen-Setting</a:t>
            </a:r>
          </a:p>
          <a:p>
            <a:pPr>
              <a:buFont typeface="Wingdings" panose="05000000000000000000" pitchFamily="2" charset="2"/>
              <a:buChar char="Ø"/>
            </a:pPr>
            <a:r>
              <a:rPr lang="de-AT" dirty="0"/>
              <a:t>Achtsam sein und ansprechen</a:t>
            </a:r>
          </a:p>
          <a:p>
            <a:pPr>
              <a:buFont typeface="Wingdings" panose="05000000000000000000" pitchFamily="2" charset="2"/>
              <a:buChar char="Ø"/>
            </a:pPr>
            <a:r>
              <a:rPr lang="de-AT" dirty="0"/>
              <a:t>Aufnehmendes, wertfreies Zuhören</a:t>
            </a:r>
          </a:p>
          <a:p>
            <a:pPr>
              <a:buFont typeface="Wingdings" panose="05000000000000000000" pitchFamily="2" charset="2"/>
              <a:buChar char="Ø"/>
            </a:pPr>
            <a:r>
              <a:rPr lang="de-AT" dirty="0"/>
              <a:t>Aufklärungsarbeit – beide Eltern!</a:t>
            </a:r>
          </a:p>
          <a:p>
            <a:pPr>
              <a:buFont typeface="Wingdings" panose="05000000000000000000" pitchFamily="2" charset="2"/>
              <a:buChar char="Ø"/>
            </a:pPr>
            <a:r>
              <a:rPr lang="de-AT" dirty="0"/>
              <a:t>„</a:t>
            </a:r>
            <a:r>
              <a:rPr lang="de-AT" dirty="0" err="1"/>
              <a:t>Mothering</a:t>
            </a:r>
            <a:r>
              <a:rPr lang="de-AT" dirty="0"/>
              <a:t> </a:t>
            </a:r>
            <a:r>
              <a:rPr lang="de-AT" dirty="0" err="1"/>
              <a:t>the</a:t>
            </a:r>
            <a:r>
              <a:rPr lang="de-AT" dirty="0"/>
              <a:t> </a:t>
            </a:r>
            <a:r>
              <a:rPr lang="de-AT" dirty="0" err="1"/>
              <a:t>mother</a:t>
            </a:r>
            <a:r>
              <a:rPr lang="de-AT" dirty="0"/>
              <a:t>“</a:t>
            </a:r>
          </a:p>
          <a:p>
            <a:pPr>
              <a:buFont typeface="Wingdings" panose="05000000000000000000" pitchFamily="2" charset="2"/>
              <a:buChar char="Ø"/>
            </a:pPr>
            <a:r>
              <a:rPr lang="de-AT" dirty="0"/>
              <a:t>Spürfähigkeit der Mutter erhöhen durch Körperarbeit (Rückbindung)</a:t>
            </a:r>
          </a:p>
          <a:p>
            <a:pPr>
              <a:buFont typeface="Wingdings" panose="05000000000000000000" pitchFamily="2" charset="2"/>
              <a:buChar char="Ø"/>
            </a:pPr>
            <a:r>
              <a:rPr lang="de-AT" dirty="0"/>
              <a:t>Wunsch vs. Realität erforschen</a:t>
            </a:r>
          </a:p>
          <a:p>
            <a:pPr>
              <a:buFont typeface="Wingdings" panose="05000000000000000000" pitchFamily="2" charset="2"/>
              <a:buChar char="Ø"/>
            </a:pPr>
            <a:r>
              <a:rPr lang="de-AT" dirty="0"/>
              <a:t>Imagination </a:t>
            </a:r>
          </a:p>
          <a:p>
            <a:endParaRPr lang="de-DE" altLang="de-DE" dirty="0">
              <a:cs typeface="Arial" charset="0"/>
            </a:endParaRPr>
          </a:p>
          <a:p>
            <a:endParaRPr lang="de-AT" dirty="0"/>
          </a:p>
        </p:txBody>
      </p:sp>
      <p:sp>
        <p:nvSpPr>
          <p:cNvPr id="3" name="Datumsplatzhalter 2"/>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2859504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p:cNvSpPr>
            <a:spLocks noGrp="1"/>
          </p:cNvSpPr>
          <p:nvPr>
            <p:ph type="title"/>
          </p:nvPr>
        </p:nvSpPr>
        <p:spPr>
          <a:xfrm>
            <a:off x="683568" y="1600199"/>
            <a:ext cx="2632476" cy="4297680"/>
          </a:xfrm>
        </p:spPr>
        <p:txBody>
          <a:bodyPr anchor="ctr">
            <a:normAutofit/>
          </a:bodyPr>
          <a:lstStyle/>
          <a:p>
            <a:r>
              <a:rPr lang="de-AT" sz="2800" dirty="0"/>
              <a:t>Möglichkeiten der EEH II</a:t>
            </a:r>
          </a:p>
        </p:txBody>
      </p:sp>
      <p:sp>
        <p:nvSpPr>
          <p:cNvPr id="6" name="Foliennummernplatzhalter 5"/>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28</a:t>
            </a:fld>
            <a:endParaRPr lang="en-US"/>
          </a:p>
        </p:txBody>
      </p:sp>
      <p:sp>
        <p:nvSpPr>
          <p:cNvPr id="5" name="Fußzeilenplatzhalter 4"/>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p:cNvSpPr>
            <a:spLocks noGrp="1"/>
          </p:cNvSpPr>
          <p:nvPr>
            <p:ph idx="1"/>
          </p:nvPr>
        </p:nvSpPr>
        <p:spPr>
          <a:xfrm>
            <a:off x="3665402" y="1600199"/>
            <a:ext cx="5299085" cy="4297680"/>
          </a:xfrm>
        </p:spPr>
        <p:txBody>
          <a:bodyPr anchor="ctr">
            <a:normAutofit/>
          </a:bodyPr>
          <a:lstStyle/>
          <a:p>
            <a:pPr>
              <a:lnSpc>
                <a:spcPct val="110000"/>
              </a:lnSpc>
            </a:pPr>
            <a:endParaRPr lang="de-AT" dirty="0"/>
          </a:p>
          <a:p>
            <a:pPr>
              <a:lnSpc>
                <a:spcPct val="110000"/>
              </a:lnSpc>
              <a:buFont typeface="Wingdings" panose="05000000000000000000" pitchFamily="2" charset="2"/>
              <a:buChar char="Ø"/>
            </a:pPr>
            <a:r>
              <a:rPr lang="de-AT" dirty="0"/>
              <a:t>Bindungsaufbau ermöglichen – Mehrpersonensetting!</a:t>
            </a:r>
          </a:p>
          <a:p>
            <a:pPr>
              <a:lnSpc>
                <a:spcPct val="110000"/>
              </a:lnSpc>
              <a:buFont typeface="Wingdings" panose="05000000000000000000" pitchFamily="2" charset="2"/>
              <a:buChar char="Ø"/>
            </a:pPr>
            <a:r>
              <a:rPr lang="de-AT" dirty="0"/>
              <a:t>Babybeobachtung - Videoanalyse</a:t>
            </a:r>
          </a:p>
          <a:p>
            <a:pPr>
              <a:lnSpc>
                <a:spcPct val="110000"/>
              </a:lnSpc>
              <a:buFont typeface="Wingdings" panose="05000000000000000000" pitchFamily="2" charset="2"/>
              <a:buChar char="Ø"/>
            </a:pPr>
            <a:r>
              <a:rPr lang="de-AT" dirty="0"/>
              <a:t>Feinfühligkeit schulen</a:t>
            </a:r>
          </a:p>
          <a:p>
            <a:pPr>
              <a:lnSpc>
                <a:spcPct val="110000"/>
              </a:lnSpc>
              <a:buFont typeface="Wingdings" panose="05000000000000000000" pitchFamily="2" charset="2"/>
              <a:buChar char="Ø"/>
            </a:pPr>
            <a:r>
              <a:rPr lang="de-AT" dirty="0"/>
              <a:t>Gruppen - „Bindung durch Berührung“</a:t>
            </a:r>
          </a:p>
          <a:p>
            <a:pPr>
              <a:lnSpc>
                <a:spcPct val="110000"/>
              </a:lnSpc>
              <a:buFont typeface="Wingdings" panose="05000000000000000000" pitchFamily="2" charset="2"/>
              <a:buChar char="Ø"/>
            </a:pPr>
            <a:r>
              <a:rPr lang="de-AT" altLang="de-DE" dirty="0">
                <a:cs typeface="Arial" charset="0"/>
              </a:rPr>
              <a:t>„Gespenster im Kinderzimmer“</a:t>
            </a:r>
          </a:p>
          <a:p>
            <a:pPr>
              <a:lnSpc>
                <a:spcPct val="110000"/>
              </a:lnSpc>
              <a:buFont typeface="Wingdings" panose="05000000000000000000" pitchFamily="2" charset="2"/>
              <a:buChar char="Ø"/>
            </a:pPr>
            <a:r>
              <a:rPr lang="de-AT" altLang="de-DE" dirty="0">
                <a:cs typeface="Arial" charset="0"/>
              </a:rPr>
              <a:t>Traumata erkennen und gegebenenfalls bearbeiten</a:t>
            </a:r>
            <a:endParaRPr lang="de-DE" altLang="de-DE" dirty="0">
              <a:cs typeface="Arial" charset="0"/>
            </a:endParaRPr>
          </a:p>
          <a:p>
            <a:pPr>
              <a:lnSpc>
                <a:spcPct val="110000"/>
              </a:lnSpc>
              <a:buFont typeface="Wingdings" panose="05000000000000000000" pitchFamily="2" charset="2"/>
              <a:buChar char="Ø"/>
            </a:pPr>
            <a:endParaRPr lang="de-AT" dirty="0"/>
          </a:p>
        </p:txBody>
      </p:sp>
      <p:sp>
        <p:nvSpPr>
          <p:cNvPr id="4" name="Datumsplatzhalter 3"/>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3144366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1DE69F-569C-4A49-8E50-4093C135AEC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17" name="Rectangle 16">
            <a:extLst>
              <a:ext uri="{FF2B5EF4-FFF2-40B4-BE49-F238E27FC236}">
                <a16:creationId xmlns:a16="http://schemas.microsoft.com/office/drawing/2014/main" id="{50B488F5-9CE4-4346-B22F-600286ED4D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cxnSp>
        <p:nvCxnSpPr>
          <p:cNvPr id="19" name="Straight Connector 18">
            <a:extLst>
              <a:ext uri="{FF2B5EF4-FFF2-40B4-BE49-F238E27FC236}">
                <a16:creationId xmlns:a16="http://schemas.microsoft.com/office/drawing/2014/main" id="{5F76596F-57DF-4A0C-96D9-046DC3B30E9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16176A8D-754E-4699-9AAC-A833466A201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23" name="Rectangle 22">
            <a:extLst>
              <a:ext uri="{FF2B5EF4-FFF2-40B4-BE49-F238E27FC236}">
                <a16:creationId xmlns:a16="http://schemas.microsoft.com/office/drawing/2014/main" id="{B374BF5C-C264-47AF-9C49-1875F88B9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A9A5156-A214-495D-9493-B85A2B08F1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28E9CD9-7710-433A-9E9C-4CD9F7F3A41E}"/>
              </a:ext>
            </a:extLst>
          </p:cNvPr>
          <p:cNvSpPr>
            <a:spLocks noGrp="1"/>
          </p:cNvSpPr>
          <p:nvPr>
            <p:ph type="title"/>
          </p:nvPr>
        </p:nvSpPr>
        <p:spPr>
          <a:xfrm>
            <a:off x="323528" y="988098"/>
            <a:ext cx="2533681" cy="2407723"/>
          </a:xfrm>
        </p:spPr>
        <p:txBody>
          <a:bodyPr vert="horz" lIns="91440" tIns="45720" rIns="91440" bIns="0" rtlCol="0" anchor="b">
            <a:normAutofit/>
          </a:bodyPr>
          <a:lstStyle/>
          <a:p>
            <a:pPr defTabSz="914400"/>
            <a:r>
              <a:rPr lang="de-AT" sz="2600" dirty="0"/>
              <a:t>Metapher des Leuchtturms</a:t>
            </a:r>
          </a:p>
        </p:txBody>
      </p:sp>
      <p:sp>
        <p:nvSpPr>
          <p:cNvPr id="5" name="Fußzeilenplatzhalter 4">
            <a:extLst>
              <a:ext uri="{FF2B5EF4-FFF2-40B4-BE49-F238E27FC236}">
                <a16:creationId xmlns:a16="http://schemas.microsoft.com/office/drawing/2014/main" id="{6B46242C-0EE4-4BEF-AD68-D6AB7DFDBC86}"/>
              </a:ext>
            </a:extLst>
          </p:cNvPr>
          <p:cNvSpPr>
            <a:spLocks noGrp="1"/>
          </p:cNvSpPr>
          <p:nvPr>
            <p:ph type="ftr" sz="quarter" idx="11"/>
          </p:nvPr>
        </p:nvSpPr>
        <p:spPr>
          <a:xfrm>
            <a:off x="491413" y="329309"/>
            <a:ext cx="1398439" cy="309201"/>
          </a:xfrm>
        </p:spPr>
        <p:txBody>
          <a:bodyPr vert="horz" lIns="91440" tIns="45720" rIns="91440" bIns="45720" rtlCol="0" anchor="ctr">
            <a:normAutofit/>
          </a:bodyPr>
          <a:lstStyle/>
          <a:p>
            <a:pPr>
              <a:spcAft>
                <a:spcPts val="600"/>
              </a:spcAft>
            </a:pPr>
            <a:r>
              <a:rPr lang="en-US" sz="900"/>
              <a:t>N. Egerbacher-Anker</a:t>
            </a:r>
          </a:p>
        </p:txBody>
      </p:sp>
      <p:sp>
        <p:nvSpPr>
          <p:cNvPr id="6" name="Foliennummernplatzhalter 5">
            <a:extLst>
              <a:ext uri="{FF2B5EF4-FFF2-40B4-BE49-F238E27FC236}">
                <a16:creationId xmlns:a16="http://schemas.microsoft.com/office/drawing/2014/main" id="{1D61BE2E-3BE2-4678-95BD-CC0E890FE842}"/>
              </a:ext>
            </a:extLst>
          </p:cNvPr>
          <p:cNvSpPr>
            <a:spLocks noGrp="1"/>
          </p:cNvSpPr>
          <p:nvPr>
            <p:ph type="sldNum" sz="quarter" idx="12"/>
          </p:nvPr>
        </p:nvSpPr>
        <p:spPr>
          <a:xfrm>
            <a:off x="2010799" y="128597"/>
            <a:ext cx="608264" cy="503579"/>
          </a:xfrm>
        </p:spPr>
        <p:txBody>
          <a:bodyPr vert="horz" lIns="91440" tIns="45720" rIns="91440" bIns="45720" rtlCol="0" anchor="t">
            <a:normAutofit/>
          </a:bodyPr>
          <a:lstStyle/>
          <a:p>
            <a:pPr>
              <a:lnSpc>
                <a:spcPct val="90000"/>
              </a:lnSpc>
              <a:spcAft>
                <a:spcPts val="600"/>
              </a:spcAft>
            </a:pPr>
            <a:fld id="{8B37D5FE-740C-46F5-801A-FA5477D9711F}" type="slidenum">
              <a:rPr lang="en-US" smtClean="0"/>
              <a:pPr>
                <a:lnSpc>
                  <a:spcPct val="90000"/>
                </a:lnSpc>
                <a:spcAft>
                  <a:spcPts val="600"/>
                </a:spcAft>
              </a:pPr>
              <a:t>29</a:t>
            </a:fld>
            <a:endParaRPr lang="en-US"/>
          </a:p>
        </p:txBody>
      </p:sp>
      <p:pic>
        <p:nvPicPr>
          <p:cNvPr id="27" name="Picture 26">
            <a:extLst>
              <a:ext uri="{FF2B5EF4-FFF2-40B4-BE49-F238E27FC236}">
                <a16:creationId xmlns:a16="http://schemas.microsoft.com/office/drawing/2014/main" id="{14043B93-31EA-42C9-A52B-7B10135FCB7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7" t="474" r="75256" b="36564"/>
          <a:stretch/>
        </p:blipFill>
        <p:spPr>
          <a:xfrm>
            <a:off x="491413" y="643464"/>
            <a:ext cx="2125980" cy="155448"/>
          </a:xfrm>
          <a:prstGeom prst="rect">
            <a:avLst/>
          </a:prstGeom>
          <a:noFill/>
          <a:ln>
            <a:noFill/>
          </a:ln>
        </p:spPr>
      </p:pic>
      <p:grpSp>
        <p:nvGrpSpPr>
          <p:cNvPr id="29" name="Group 28">
            <a:extLst>
              <a:ext uri="{FF2B5EF4-FFF2-40B4-BE49-F238E27FC236}">
                <a16:creationId xmlns:a16="http://schemas.microsoft.com/office/drawing/2014/main" id="{B26DC251-CF3C-487C-93C0-74344C2700C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84541" y="482171"/>
            <a:ext cx="5670087" cy="5149101"/>
            <a:chOff x="3979389" y="482171"/>
            <a:chExt cx="7560115" cy="5149101"/>
          </a:xfrm>
        </p:grpSpPr>
        <p:sp>
          <p:nvSpPr>
            <p:cNvPr id="30" name="Rectangle 29">
              <a:extLst>
                <a:ext uri="{FF2B5EF4-FFF2-40B4-BE49-F238E27FC236}">
                  <a16:creationId xmlns:a16="http://schemas.microsoft.com/office/drawing/2014/main" id="{DCEA138F-B3C3-4365-85E4-0CE0DE7398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2192585-FCC1-4D9A-8E7B-940845AD10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F07A6A06-44A6-41CD-B49D-7FAFA5119B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1903" y="977965"/>
            <a:ext cx="4961398" cy="4135339"/>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nhaltsplatzhalter 10" descr="Ein Bild, das Wasser, draußen, Ozean, Boot enthält.&#10;&#10;Automatisch generierte Beschreibung">
            <a:extLst>
              <a:ext uri="{FF2B5EF4-FFF2-40B4-BE49-F238E27FC236}">
                <a16:creationId xmlns:a16="http://schemas.microsoft.com/office/drawing/2014/main" id="{37D33610-9110-4DEA-A784-E695B5519C9F}"/>
              </a:ext>
            </a:extLst>
          </p:cNvPr>
          <p:cNvPicPr>
            <a:picLocks noGrp="1" noChangeAspect="1"/>
          </p:cNvPicPr>
          <p:nvPr>
            <p:ph idx="1"/>
          </p:nvPr>
        </p:nvPicPr>
        <p:blipFill rotWithShape="1">
          <a:blip r:embed="rId4"/>
          <a:srcRect t="28375" r="-2" b="4835"/>
          <a:stretch/>
        </p:blipFill>
        <p:spPr>
          <a:xfrm>
            <a:off x="3463780" y="1999051"/>
            <a:ext cx="4712189" cy="2100759"/>
          </a:xfrm>
          <a:prstGeom prst="rect">
            <a:avLst/>
          </a:prstGeom>
        </p:spPr>
      </p:pic>
      <p:sp>
        <p:nvSpPr>
          <p:cNvPr id="4" name="Datumsplatzhalter 3">
            <a:extLst>
              <a:ext uri="{FF2B5EF4-FFF2-40B4-BE49-F238E27FC236}">
                <a16:creationId xmlns:a16="http://schemas.microsoft.com/office/drawing/2014/main" id="{7F64FA5A-7685-4D8B-A1BF-B9BC0FCE449C}"/>
              </a:ext>
            </a:extLst>
          </p:cNvPr>
          <p:cNvSpPr>
            <a:spLocks noGrp="1"/>
          </p:cNvSpPr>
          <p:nvPr>
            <p:ph type="dt" sz="half" idx="10"/>
          </p:nvPr>
        </p:nvSpPr>
        <p:spPr>
          <a:xfrm>
            <a:off x="493320" y="5485654"/>
            <a:ext cx="2119094" cy="309201"/>
          </a:xfrm>
        </p:spPr>
        <p:txBody>
          <a:bodyPr vert="horz" lIns="91440" tIns="45720" rIns="91440" bIns="45720" rtlCol="0" anchor="ctr">
            <a:normAutofit/>
          </a:bodyPr>
          <a:lstStyle/>
          <a:p>
            <a:pPr algn="l">
              <a:spcAft>
                <a:spcPts val="600"/>
              </a:spcAft>
            </a:pPr>
            <a:r>
              <a:rPr lang="de-AT"/>
              <a:t>Juni 24</a:t>
            </a:r>
            <a:endParaRPr lang="en-US"/>
          </a:p>
        </p:txBody>
      </p:sp>
      <p:pic>
        <p:nvPicPr>
          <p:cNvPr id="35" name="Picture 34">
            <a:extLst>
              <a:ext uri="{FF2B5EF4-FFF2-40B4-BE49-F238E27FC236}">
                <a16:creationId xmlns:a16="http://schemas.microsoft.com/office/drawing/2014/main" id="{374CBFC4-E02A-4F3E-AB09-DAD63A764C1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37" name="Straight Connector 36">
            <a:extLst>
              <a:ext uri="{FF2B5EF4-FFF2-40B4-BE49-F238E27FC236}">
                <a16:creationId xmlns:a16="http://schemas.microsoft.com/office/drawing/2014/main" id="{170F181A-95DA-4251-AC11-0C9302264E6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350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a:extLst>
              <a:ext uri="{FF2B5EF4-FFF2-40B4-BE49-F238E27FC236}">
                <a16:creationId xmlns:a16="http://schemas.microsoft.com/office/drawing/2014/main" id="{F6C98096-C691-6CE7-152D-6F93345199CB}"/>
              </a:ext>
            </a:extLst>
          </p:cNvPr>
          <p:cNvSpPr>
            <a:spLocks noGrp="1"/>
          </p:cNvSpPr>
          <p:nvPr>
            <p:ph type="title"/>
          </p:nvPr>
        </p:nvSpPr>
        <p:spPr>
          <a:xfrm>
            <a:off x="937470" y="1600199"/>
            <a:ext cx="2378574" cy="4297680"/>
          </a:xfrm>
        </p:spPr>
        <p:txBody>
          <a:bodyPr anchor="ctr">
            <a:normAutofit/>
          </a:bodyPr>
          <a:lstStyle/>
          <a:p>
            <a:r>
              <a:rPr lang="de-AT" dirty="0"/>
              <a:t>Was befindet sich im Rucksack der Eltern?</a:t>
            </a:r>
          </a:p>
        </p:txBody>
      </p:sp>
      <p:sp>
        <p:nvSpPr>
          <p:cNvPr id="6" name="Foliennummernplatzhalter 5">
            <a:extLst>
              <a:ext uri="{FF2B5EF4-FFF2-40B4-BE49-F238E27FC236}">
                <a16:creationId xmlns:a16="http://schemas.microsoft.com/office/drawing/2014/main" id="{87FB0B95-1B25-8D30-7E6F-BB5B76AB02C7}"/>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3</a:t>
            </a:fld>
            <a:endParaRPr lang="en-US"/>
          </a:p>
        </p:txBody>
      </p:sp>
      <p:sp>
        <p:nvSpPr>
          <p:cNvPr id="5" name="Fußzeilenplatzhalter 4">
            <a:extLst>
              <a:ext uri="{FF2B5EF4-FFF2-40B4-BE49-F238E27FC236}">
                <a16:creationId xmlns:a16="http://schemas.microsoft.com/office/drawing/2014/main" id="{66A5014B-589B-3F48-1DBA-BD3EE47D2EFB}"/>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3D0982D4-D192-15C8-AABC-BBAB7659433C}"/>
              </a:ext>
            </a:extLst>
          </p:cNvPr>
          <p:cNvSpPr>
            <a:spLocks noGrp="1"/>
          </p:cNvSpPr>
          <p:nvPr>
            <p:ph idx="1"/>
          </p:nvPr>
        </p:nvSpPr>
        <p:spPr>
          <a:xfrm>
            <a:off x="3544170" y="1600199"/>
            <a:ext cx="5420318" cy="4297680"/>
          </a:xfrm>
        </p:spPr>
        <p:txBody>
          <a:bodyPr anchor="ctr">
            <a:normAutofit/>
          </a:bodyPr>
          <a:lstStyle/>
          <a:p>
            <a:r>
              <a:rPr lang="de-AT" dirty="0"/>
              <a:t>Frühere depressive Phasen</a:t>
            </a:r>
          </a:p>
          <a:p>
            <a:r>
              <a:rPr lang="de-AT" dirty="0"/>
              <a:t>Massiver Stress – Umgang damit</a:t>
            </a:r>
          </a:p>
          <a:p>
            <a:r>
              <a:rPr lang="de-AT" dirty="0"/>
              <a:t>Angsterkrankung</a:t>
            </a:r>
          </a:p>
          <a:p>
            <a:r>
              <a:rPr lang="de-AT" dirty="0"/>
              <a:t>Gewalt</a:t>
            </a:r>
          </a:p>
          <a:p>
            <a:r>
              <a:rPr lang="de-AT" dirty="0"/>
              <a:t>Trauma</a:t>
            </a:r>
          </a:p>
          <a:p>
            <a:r>
              <a:rPr lang="de-AT" dirty="0"/>
              <a:t>Allgemeine psychiatrische Erkrankungen (Selbstverletzung, Essstörung, </a:t>
            </a:r>
            <a:r>
              <a:rPr lang="de-AT" dirty="0" err="1"/>
              <a:t>Borderline</a:t>
            </a:r>
            <a:r>
              <a:rPr lang="de-AT" dirty="0"/>
              <a:t>, Manie, bipolare Störung, usw.)</a:t>
            </a:r>
          </a:p>
        </p:txBody>
      </p:sp>
      <p:sp>
        <p:nvSpPr>
          <p:cNvPr id="4" name="Datumsplatzhalter 3">
            <a:extLst>
              <a:ext uri="{FF2B5EF4-FFF2-40B4-BE49-F238E27FC236}">
                <a16:creationId xmlns:a16="http://schemas.microsoft.com/office/drawing/2014/main" id="{7700FB0E-E186-31A8-E165-E4602FF40833}"/>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1968053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p:cNvSpPr>
            <a:spLocks noGrp="1"/>
          </p:cNvSpPr>
          <p:nvPr>
            <p:ph type="title"/>
          </p:nvPr>
        </p:nvSpPr>
        <p:spPr>
          <a:xfrm>
            <a:off x="937470" y="1600199"/>
            <a:ext cx="2378574" cy="4297680"/>
          </a:xfrm>
        </p:spPr>
        <p:txBody>
          <a:bodyPr anchor="ctr">
            <a:normAutofit/>
          </a:bodyPr>
          <a:lstStyle/>
          <a:p>
            <a:r>
              <a:rPr lang="de-AT" sz="2800" dirty="0"/>
              <a:t>Vorbeugung</a:t>
            </a:r>
          </a:p>
        </p:txBody>
      </p:sp>
      <p:sp>
        <p:nvSpPr>
          <p:cNvPr id="6" name="Foliennummernplatzhalter 5"/>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30</a:t>
            </a:fld>
            <a:endParaRPr lang="en-US"/>
          </a:p>
        </p:txBody>
      </p:sp>
      <p:sp>
        <p:nvSpPr>
          <p:cNvPr id="5" name="Fußzeilenplatzhalter 4"/>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p:cNvSpPr>
            <a:spLocks noGrp="1"/>
          </p:cNvSpPr>
          <p:nvPr>
            <p:ph idx="1"/>
          </p:nvPr>
        </p:nvSpPr>
        <p:spPr>
          <a:xfrm>
            <a:off x="3131840" y="1412776"/>
            <a:ext cx="5688631" cy="4824536"/>
          </a:xfrm>
        </p:spPr>
        <p:txBody>
          <a:bodyPr anchor="ctr">
            <a:normAutofit/>
          </a:bodyPr>
          <a:lstStyle/>
          <a:p>
            <a:pPr marL="68580" indent="0">
              <a:buNone/>
            </a:pPr>
            <a:endParaRPr lang="de-AT" dirty="0"/>
          </a:p>
          <a:p>
            <a:pPr lvl="1">
              <a:buFont typeface="Wingdings" panose="05000000000000000000" pitchFamily="2" charset="2"/>
              <a:buChar char="Ø"/>
            </a:pPr>
            <a:r>
              <a:rPr lang="de-AT" sz="1800" b="1" dirty="0"/>
              <a:t>Eltern</a:t>
            </a:r>
            <a:r>
              <a:rPr lang="de-AT" sz="1800" dirty="0"/>
              <a:t> – Aufklärung in der Schwangerschaft</a:t>
            </a:r>
          </a:p>
          <a:p>
            <a:pPr marL="457200" lvl="1" indent="0">
              <a:buNone/>
            </a:pPr>
            <a:endParaRPr lang="de-AT" sz="1800" dirty="0"/>
          </a:p>
          <a:p>
            <a:pPr lvl="1">
              <a:buFont typeface="Wingdings" panose="05000000000000000000" pitchFamily="2" charset="2"/>
              <a:buChar char="Ø"/>
            </a:pPr>
            <a:r>
              <a:rPr lang="de-AT" sz="1800" b="1" dirty="0"/>
              <a:t>Fachleute</a:t>
            </a:r>
          </a:p>
          <a:p>
            <a:pPr lvl="2">
              <a:buFont typeface="Wingdings" panose="05000000000000000000" pitchFamily="2" charset="2"/>
              <a:buChar char="Ø"/>
            </a:pPr>
            <a:r>
              <a:rPr lang="de-AT" sz="1800" dirty="0"/>
              <a:t>Informieren</a:t>
            </a:r>
          </a:p>
          <a:p>
            <a:pPr lvl="2">
              <a:buFont typeface="Wingdings" panose="05000000000000000000" pitchFamily="2" charset="2"/>
              <a:buChar char="Ø"/>
            </a:pPr>
            <a:r>
              <a:rPr lang="de-AT" sz="1800" dirty="0"/>
              <a:t>Fragen stellen (</a:t>
            </a:r>
            <a:r>
              <a:rPr lang="de-AT" sz="1800" dirty="0" err="1"/>
              <a:t>Whooley</a:t>
            </a:r>
            <a:r>
              <a:rPr lang="de-AT" sz="1800" dirty="0"/>
              <a:t>!)</a:t>
            </a:r>
          </a:p>
          <a:p>
            <a:pPr marL="914400" lvl="2" indent="0">
              <a:buNone/>
            </a:pPr>
            <a:endParaRPr lang="de-AT" sz="1800" dirty="0"/>
          </a:p>
          <a:p>
            <a:pPr lvl="1">
              <a:buFont typeface="Wingdings" panose="05000000000000000000" pitchFamily="2" charset="2"/>
              <a:buChar char="Ø"/>
            </a:pPr>
            <a:r>
              <a:rPr lang="de-AT" sz="1800" b="1" dirty="0"/>
              <a:t>Gesellschaft – </a:t>
            </a:r>
            <a:r>
              <a:rPr lang="de-AT" sz="1800" dirty="0"/>
              <a:t>Mutterideal (?)</a:t>
            </a:r>
          </a:p>
          <a:p>
            <a:pPr marL="0" indent="0">
              <a:buNone/>
            </a:pPr>
            <a:endParaRPr lang="de-AT" dirty="0"/>
          </a:p>
          <a:p>
            <a:endParaRPr lang="de-AT" dirty="0"/>
          </a:p>
        </p:txBody>
      </p:sp>
      <p:sp>
        <p:nvSpPr>
          <p:cNvPr id="4" name="Datumsplatzhalter 3"/>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2813685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8" name="Titel 7"/>
          <p:cNvSpPr>
            <a:spLocks noGrp="1"/>
          </p:cNvSpPr>
          <p:nvPr>
            <p:ph type="title"/>
          </p:nvPr>
        </p:nvSpPr>
        <p:spPr>
          <a:xfrm>
            <a:off x="937470" y="1600199"/>
            <a:ext cx="2378574" cy="4297680"/>
          </a:xfrm>
        </p:spPr>
        <p:txBody>
          <a:bodyPr anchor="ctr">
            <a:normAutofit/>
          </a:bodyPr>
          <a:lstStyle/>
          <a:p>
            <a:r>
              <a:rPr lang="de-AT" dirty="0"/>
              <a:t>Aussagen einer Mutter</a:t>
            </a:r>
          </a:p>
        </p:txBody>
      </p:sp>
      <p:sp>
        <p:nvSpPr>
          <p:cNvPr id="6" name="Foliennummernplatzhalter 5"/>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31</a:t>
            </a:fld>
            <a:endParaRPr lang="en-US"/>
          </a:p>
        </p:txBody>
      </p:sp>
      <p:sp>
        <p:nvSpPr>
          <p:cNvPr id="10" name="Fußzeilenplatzhalter 9"/>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9" name="Picture 18">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9" name="Inhaltsplatzhalter 8"/>
          <p:cNvSpPr>
            <a:spLocks noGrp="1"/>
          </p:cNvSpPr>
          <p:nvPr>
            <p:ph idx="1"/>
          </p:nvPr>
        </p:nvSpPr>
        <p:spPr>
          <a:xfrm>
            <a:off x="3732477" y="1600199"/>
            <a:ext cx="5087995" cy="4297680"/>
          </a:xfrm>
        </p:spPr>
        <p:txBody>
          <a:bodyPr anchor="ctr">
            <a:normAutofit/>
          </a:bodyPr>
          <a:lstStyle/>
          <a:p>
            <a:pPr marL="68580" indent="0">
              <a:buNone/>
            </a:pPr>
            <a:r>
              <a:rPr lang="de-AT" i="1" dirty="0"/>
              <a:t>„Jetzt weiß ich erst, wie es sich anfühlt Mutter zu sein und auch diese typischen Muttergefühle zu haben. Ich bin einfach nur froh und dankbar, dass ich das jetzt spüren kann.</a:t>
            </a:r>
          </a:p>
          <a:p>
            <a:pPr marL="68580" indent="0">
              <a:buNone/>
            </a:pPr>
            <a:r>
              <a:rPr lang="de-AT" i="1" dirty="0"/>
              <a:t>Und trotzdem ist auch noch viel Wehmut dabei, dass ich am Anfang ihres Lebens nicht so für meine Tochter da sein konnte. Das fehlt mir einfach.“</a:t>
            </a:r>
          </a:p>
        </p:txBody>
      </p:sp>
      <p:sp>
        <p:nvSpPr>
          <p:cNvPr id="7" name="Datumsplatzhalter 6"/>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1129905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4923-259A-F32E-8DB3-38898B0A637D}"/>
              </a:ext>
            </a:extLst>
          </p:cNvPr>
          <p:cNvSpPr>
            <a:spLocks noGrp="1"/>
          </p:cNvSpPr>
          <p:nvPr>
            <p:ph type="title"/>
          </p:nvPr>
        </p:nvSpPr>
        <p:spPr/>
        <p:txBody>
          <a:bodyPr/>
          <a:lstStyle/>
          <a:p>
            <a:endParaRPr lang="de-DE"/>
          </a:p>
        </p:txBody>
      </p:sp>
      <p:sp>
        <p:nvSpPr>
          <p:cNvPr id="4" name="Datumsplatzhalter 3">
            <a:extLst>
              <a:ext uri="{FF2B5EF4-FFF2-40B4-BE49-F238E27FC236}">
                <a16:creationId xmlns:a16="http://schemas.microsoft.com/office/drawing/2014/main" id="{20BD960A-D1CC-D0EE-B9C5-4387369DB804}"/>
              </a:ext>
            </a:extLst>
          </p:cNvPr>
          <p:cNvSpPr>
            <a:spLocks noGrp="1"/>
          </p:cNvSpPr>
          <p:nvPr>
            <p:ph type="dt" sz="half" idx="10"/>
          </p:nvPr>
        </p:nvSpPr>
        <p:spPr/>
        <p:txBody>
          <a:bodyPr/>
          <a:lstStyle/>
          <a:p>
            <a:r>
              <a:rPr lang="de-AT"/>
              <a:t>Juni 24</a:t>
            </a:r>
            <a:endParaRPr lang="en-US"/>
          </a:p>
        </p:txBody>
      </p:sp>
      <p:sp>
        <p:nvSpPr>
          <p:cNvPr id="5" name="Fußzeilenplatzhalter 4">
            <a:extLst>
              <a:ext uri="{FF2B5EF4-FFF2-40B4-BE49-F238E27FC236}">
                <a16:creationId xmlns:a16="http://schemas.microsoft.com/office/drawing/2014/main" id="{7DC7467F-72A0-D1F8-FF6D-408C28F125A2}"/>
              </a:ext>
            </a:extLst>
          </p:cNvPr>
          <p:cNvSpPr>
            <a:spLocks noGrp="1"/>
          </p:cNvSpPr>
          <p:nvPr>
            <p:ph type="ftr" sz="quarter" idx="11"/>
          </p:nvPr>
        </p:nvSpPr>
        <p:spPr/>
        <p:txBody>
          <a:bodyPr/>
          <a:lstStyle/>
          <a:p>
            <a:r>
              <a:rPr lang="en-US"/>
              <a:t>N. Egerbacher-Anker</a:t>
            </a:r>
          </a:p>
        </p:txBody>
      </p:sp>
      <p:sp>
        <p:nvSpPr>
          <p:cNvPr id="6" name="Foliennummernplatzhalter 5">
            <a:extLst>
              <a:ext uri="{FF2B5EF4-FFF2-40B4-BE49-F238E27FC236}">
                <a16:creationId xmlns:a16="http://schemas.microsoft.com/office/drawing/2014/main" id="{069A0EF7-2F98-0488-D48D-6355AA903F2E}"/>
              </a:ext>
            </a:extLst>
          </p:cNvPr>
          <p:cNvSpPr>
            <a:spLocks noGrp="1"/>
          </p:cNvSpPr>
          <p:nvPr>
            <p:ph type="sldNum" sz="quarter" idx="12"/>
          </p:nvPr>
        </p:nvSpPr>
        <p:spPr/>
        <p:txBody>
          <a:bodyPr/>
          <a:lstStyle/>
          <a:p>
            <a:fld id="{8B37D5FE-740C-46F5-801A-FA5477D9711F}" type="slidenum">
              <a:rPr lang="en-US" smtClean="0"/>
              <a:pPr/>
              <a:t>32</a:t>
            </a:fld>
            <a:endParaRPr lang="en-US"/>
          </a:p>
        </p:txBody>
      </p:sp>
      <p:pic>
        <p:nvPicPr>
          <p:cNvPr id="7" name="Picture 2" descr="C:\Users\Burgi\Pictures\Zwillinge\Zwillinge 032 K.jpg">
            <a:extLst>
              <a:ext uri="{FF2B5EF4-FFF2-40B4-BE49-F238E27FC236}">
                <a16:creationId xmlns:a16="http://schemas.microsoft.com/office/drawing/2014/main" id="{C19BAACE-701E-65D0-C4F2-D3AD020BED2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28684" y="963253"/>
            <a:ext cx="6571343" cy="444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349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BA037-8570-492D-958E-397E4D31EF05}"/>
              </a:ext>
            </a:extLst>
          </p:cNvPr>
          <p:cNvSpPr>
            <a:spLocks noGrp="1"/>
          </p:cNvSpPr>
          <p:nvPr>
            <p:ph type="title"/>
          </p:nvPr>
        </p:nvSpPr>
        <p:spPr>
          <a:xfrm>
            <a:off x="937470" y="1600199"/>
            <a:ext cx="2378574" cy="4297680"/>
          </a:xfrm>
        </p:spPr>
        <p:txBody>
          <a:bodyPr anchor="ctr">
            <a:normAutofit/>
          </a:bodyPr>
          <a:lstStyle/>
          <a:p>
            <a:r>
              <a:rPr lang="de-AT" sz="3000" dirty="0"/>
              <a:t>Intuitive Elternschaft – eine Erklärung</a:t>
            </a:r>
          </a:p>
        </p:txBody>
      </p:sp>
      <p:sp>
        <p:nvSpPr>
          <p:cNvPr id="5" name="Foliennummernplatzhalter 4">
            <a:extLst>
              <a:ext uri="{FF2B5EF4-FFF2-40B4-BE49-F238E27FC236}">
                <a16:creationId xmlns:a16="http://schemas.microsoft.com/office/drawing/2014/main" id="{E8E4C414-252C-4572-A891-A66983624880}"/>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6D22F896-40B5-4ADD-8801-0D06FADFA095}" type="slidenum">
              <a:rPr lang="en-US" smtClean="0"/>
              <a:pPr>
                <a:lnSpc>
                  <a:spcPct val="90000"/>
                </a:lnSpc>
                <a:spcAft>
                  <a:spcPts val="600"/>
                </a:spcAft>
              </a:pPr>
              <a:t>33</a:t>
            </a:fld>
            <a:endParaRPr lang="en-US"/>
          </a:p>
        </p:txBody>
      </p:sp>
      <p:sp>
        <p:nvSpPr>
          <p:cNvPr id="4" name="Fußzeilenplatzhalter 3">
            <a:extLst>
              <a:ext uri="{FF2B5EF4-FFF2-40B4-BE49-F238E27FC236}">
                <a16:creationId xmlns:a16="http://schemas.microsoft.com/office/drawing/2014/main" id="{53C24E06-4B9A-4339-9B03-4EEEF97760BC}"/>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sp>
        <p:nvSpPr>
          <p:cNvPr id="3" name="Inhaltsplatzhalter 2">
            <a:extLst>
              <a:ext uri="{FF2B5EF4-FFF2-40B4-BE49-F238E27FC236}">
                <a16:creationId xmlns:a16="http://schemas.microsoft.com/office/drawing/2014/main" id="{C20ECE49-C7C8-40AE-8ABA-54A8E00DC7E8}"/>
              </a:ext>
            </a:extLst>
          </p:cNvPr>
          <p:cNvSpPr>
            <a:spLocks noGrp="1"/>
          </p:cNvSpPr>
          <p:nvPr>
            <p:ph idx="1"/>
          </p:nvPr>
        </p:nvSpPr>
        <p:spPr>
          <a:xfrm>
            <a:off x="3732477" y="947310"/>
            <a:ext cx="5087995" cy="5578034"/>
          </a:xfrm>
        </p:spPr>
        <p:txBody>
          <a:bodyPr anchor="ctr">
            <a:normAutofit/>
          </a:bodyPr>
          <a:lstStyle/>
          <a:p>
            <a:pPr marL="0" indent="0">
              <a:lnSpc>
                <a:spcPct val="110000"/>
              </a:lnSpc>
              <a:buNone/>
            </a:pPr>
            <a:r>
              <a:rPr lang="de-AT" sz="1800" dirty="0"/>
              <a:t>Die Eltern sind mit Verhaltensdispositionen ausgestatten, die komplementär zu den Prädispositionen des Säuglings angelegt sind und ihnen ermöglichen, ihr Verhalten im Austausch mit dem Baby </a:t>
            </a:r>
            <a:r>
              <a:rPr lang="de-AT" sz="1800" b="1" dirty="0"/>
              <a:t>intuitiv von Moment zu Moment auf seine Bedürfnisse und Voraussetzungen abzustimmen</a:t>
            </a:r>
            <a:r>
              <a:rPr lang="de-AT" sz="1800" dirty="0"/>
              <a:t>.</a:t>
            </a:r>
          </a:p>
          <a:p>
            <a:pPr marL="0" indent="0">
              <a:lnSpc>
                <a:spcPct val="110000"/>
              </a:lnSpc>
              <a:buNone/>
            </a:pPr>
            <a:r>
              <a:rPr lang="de-AT" sz="1800" dirty="0"/>
              <a:t>Intuitive elterliche Kompetenz ist eine </a:t>
            </a:r>
            <a:r>
              <a:rPr lang="de-AT" sz="1800" b="1" dirty="0"/>
              <a:t>universelle, biologisch angelegte kommunikative Kompetenz</a:t>
            </a:r>
            <a:r>
              <a:rPr lang="de-AT" sz="1800" dirty="0"/>
              <a:t> von Eltern und anderen Bezugspersonen, die es ihnen ermöglicht:</a:t>
            </a:r>
          </a:p>
          <a:p>
            <a:pPr>
              <a:lnSpc>
                <a:spcPct val="110000"/>
              </a:lnSpc>
              <a:buFontTx/>
              <a:buChar char="-"/>
            </a:pPr>
            <a:r>
              <a:rPr lang="de-AT" sz="1800" dirty="0"/>
              <a:t>Ihr Baby zu verstehen</a:t>
            </a:r>
          </a:p>
          <a:p>
            <a:pPr>
              <a:lnSpc>
                <a:spcPct val="110000"/>
              </a:lnSpc>
              <a:buFontTx/>
              <a:buChar char="-"/>
            </a:pPr>
            <a:r>
              <a:rPr lang="de-AT" sz="1800" dirty="0"/>
              <a:t>Sich ihrem Baby verständlich zu machen</a:t>
            </a:r>
          </a:p>
          <a:p>
            <a:pPr marL="0" indent="0">
              <a:lnSpc>
                <a:spcPct val="110000"/>
              </a:lnSpc>
              <a:buNone/>
            </a:pPr>
            <a:endParaRPr lang="de-AT" sz="1800" dirty="0"/>
          </a:p>
          <a:p>
            <a:pPr marL="0" indent="0">
              <a:lnSpc>
                <a:spcPct val="110000"/>
              </a:lnSpc>
              <a:buNone/>
            </a:pPr>
            <a:r>
              <a:rPr lang="de-AT" sz="1400" dirty="0" err="1"/>
              <a:t>Papoušek</a:t>
            </a:r>
            <a:r>
              <a:rPr lang="de-AT" sz="1400" dirty="0"/>
              <a:t> &amp; </a:t>
            </a:r>
            <a:r>
              <a:rPr lang="de-AT" sz="1400" dirty="0" err="1"/>
              <a:t>Papoušek</a:t>
            </a:r>
            <a:endParaRPr lang="de-AT" sz="1400" dirty="0"/>
          </a:p>
        </p:txBody>
      </p:sp>
      <p:sp>
        <p:nvSpPr>
          <p:cNvPr id="6" name="Datumsplatzhalter 5">
            <a:extLst>
              <a:ext uri="{FF2B5EF4-FFF2-40B4-BE49-F238E27FC236}">
                <a16:creationId xmlns:a16="http://schemas.microsoft.com/office/drawing/2014/main" id="{5262E40A-8DE1-4FAA-A374-00A6F359A0AD}"/>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3408125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1A462-D24A-4A99-AB37-33672015E56D}"/>
              </a:ext>
            </a:extLst>
          </p:cNvPr>
          <p:cNvSpPr>
            <a:spLocks noGrp="1"/>
          </p:cNvSpPr>
          <p:nvPr>
            <p:ph type="title"/>
          </p:nvPr>
        </p:nvSpPr>
        <p:spPr>
          <a:xfrm>
            <a:off x="937470" y="1600199"/>
            <a:ext cx="2378574" cy="4297680"/>
          </a:xfrm>
        </p:spPr>
        <p:txBody>
          <a:bodyPr anchor="ctr">
            <a:normAutofit/>
          </a:bodyPr>
          <a:lstStyle/>
          <a:p>
            <a:r>
              <a:rPr lang="de-AT" dirty="0"/>
              <a:t>Was braucht es, um auf die Intuition zugreifen zu können</a:t>
            </a:r>
          </a:p>
        </p:txBody>
      </p:sp>
      <p:sp>
        <p:nvSpPr>
          <p:cNvPr id="6" name="Foliennummernplatzhalter 5">
            <a:extLst>
              <a:ext uri="{FF2B5EF4-FFF2-40B4-BE49-F238E27FC236}">
                <a16:creationId xmlns:a16="http://schemas.microsoft.com/office/drawing/2014/main" id="{06ECB08D-9F55-45AA-836E-7FDE915E4C33}"/>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34</a:t>
            </a:fld>
            <a:endParaRPr lang="en-US"/>
          </a:p>
        </p:txBody>
      </p:sp>
      <p:sp>
        <p:nvSpPr>
          <p:cNvPr id="5" name="Fußzeilenplatzhalter 4">
            <a:extLst>
              <a:ext uri="{FF2B5EF4-FFF2-40B4-BE49-F238E27FC236}">
                <a16:creationId xmlns:a16="http://schemas.microsoft.com/office/drawing/2014/main" id="{1A9F9D0B-C448-4FD5-B53A-A4F5AAFE90DA}"/>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sp>
        <p:nvSpPr>
          <p:cNvPr id="3" name="Inhaltsplatzhalter 2">
            <a:extLst>
              <a:ext uri="{FF2B5EF4-FFF2-40B4-BE49-F238E27FC236}">
                <a16:creationId xmlns:a16="http://schemas.microsoft.com/office/drawing/2014/main" id="{76D9FB17-44EE-41E5-B831-7F379832D86D}"/>
              </a:ext>
            </a:extLst>
          </p:cNvPr>
          <p:cNvSpPr>
            <a:spLocks noGrp="1"/>
          </p:cNvSpPr>
          <p:nvPr>
            <p:ph idx="1"/>
          </p:nvPr>
        </p:nvSpPr>
        <p:spPr>
          <a:xfrm>
            <a:off x="3544170" y="1600199"/>
            <a:ext cx="5348309" cy="4297680"/>
          </a:xfrm>
        </p:spPr>
        <p:txBody>
          <a:bodyPr anchor="ctr">
            <a:normAutofit/>
          </a:bodyPr>
          <a:lstStyle/>
          <a:p>
            <a:pPr marL="0" indent="0">
              <a:buNone/>
            </a:pPr>
            <a:r>
              <a:rPr lang="de-AT" b="1" dirty="0"/>
              <a:t>Von Seiten der Mutter</a:t>
            </a:r>
          </a:p>
          <a:p>
            <a:pPr>
              <a:buFont typeface="Wingdings" pitchFamily="2" charset="2"/>
              <a:buChar char="Ø"/>
            </a:pPr>
            <a:r>
              <a:rPr lang="de-AT" dirty="0"/>
              <a:t>Emotionale Verfügbarkeit</a:t>
            </a:r>
          </a:p>
          <a:p>
            <a:pPr>
              <a:buFont typeface="Wingdings" pitchFamily="2" charset="2"/>
              <a:buChar char="Ø"/>
            </a:pPr>
            <a:r>
              <a:rPr lang="de-AT" dirty="0"/>
              <a:t>Sich einlassen können auf das reale Baby im Hier und Jetzt</a:t>
            </a:r>
          </a:p>
          <a:p>
            <a:pPr>
              <a:buFont typeface="Wingdings" pitchFamily="2" charset="2"/>
              <a:buChar char="Ø"/>
            </a:pPr>
            <a:r>
              <a:rPr lang="de-AT" dirty="0"/>
              <a:t>Selbstvertrauen in eigene Kompetenzen</a:t>
            </a:r>
          </a:p>
          <a:p>
            <a:pPr>
              <a:buFont typeface="Wingdings" pitchFamily="2" charset="2"/>
              <a:buChar char="Ø"/>
            </a:pPr>
            <a:r>
              <a:rPr lang="de-AT" dirty="0"/>
              <a:t>Empathie/Containment</a:t>
            </a:r>
          </a:p>
          <a:p>
            <a:pPr>
              <a:buFont typeface="Wingdings" pitchFamily="2" charset="2"/>
              <a:buChar char="Ø"/>
            </a:pPr>
            <a:r>
              <a:rPr lang="de-AT" dirty="0"/>
              <a:t>Reflexionsfähigkeit</a:t>
            </a:r>
          </a:p>
          <a:p>
            <a:pPr marL="0" indent="0">
              <a:buNone/>
            </a:pPr>
            <a:endParaRPr lang="de-AT" dirty="0"/>
          </a:p>
        </p:txBody>
      </p:sp>
      <p:sp>
        <p:nvSpPr>
          <p:cNvPr id="4" name="Datumsplatzhalter 3">
            <a:extLst>
              <a:ext uri="{FF2B5EF4-FFF2-40B4-BE49-F238E27FC236}">
                <a16:creationId xmlns:a16="http://schemas.microsoft.com/office/drawing/2014/main" id="{180BA8B0-9DAF-4F87-896E-30E9F426D699}"/>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2739108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1F6C67-996E-4F19-8430-7B15AA0E4F0A}"/>
              </a:ext>
            </a:extLst>
          </p:cNvPr>
          <p:cNvSpPr>
            <a:spLocks noGrp="1"/>
          </p:cNvSpPr>
          <p:nvPr>
            <p:ph type="title"/>
          </p:nvPr>
        </p:nvSpPr>
        <p:spPr>
          <a:xfrm>
            <a:off x="937470" y="1600199"/>
            <a:ext cx="2378574" cy="4297680"/>
          </a:xfrm>
        </p:spPr>
        <p:txBody>
          <a:bodyPr anchor="ctr">
            <a:normAutofit/>
          </a:bodyPr>
          <a:lstStyle/>
          <a:p>
            <a:r>
              <a:rPr lang="de-AT" dirty="0"/>
              <a:t>Was braucht es, um auf die Intuition zugreifen zu können</a:t>
            </a:r>
          </a:p>
        </p:txBody>
      </p:sp>
      <p:sp>
        <p:nvSpPr>
          <p:cNvPr id="6" name="Foliennummernplatzhalter 5">
            <a:extLst>
              <a:ext uri="{FF2B5EF4-FFF2-40B4-BE49-F238E27FC236}">
                <a16:creationId xmlns:a16="http://schemas.microsoft.com/office/drawing/2014/main" id="{AFF19B49-6BAC-4CA1-B0D2-0102A7FCB2DB}"/>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35</a:t>
            </a:fld>
            <a:endParaRPr lang="en-US"/>
          </a:p>
        </p:txBody>
      </p:sp>
      <p:sp>
        <p:nvSpPr>
          <p:cNvPr id="5" name="Fußzeilenplatzhalter 4">
            <a:extLst>
              <a:ext uri="{FF2B5EF4-FFF2-40B4-BE49-F238E27FC236}">
                <a16:creationId xmlns:a16="http://schemas.microsoft.com/office/drawing/2014/main" id="{17B835A4-E5CD-411F-B601-04FCC9E14149}"/>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sp>
        <p:nvSpPr>
          <p:cNvPr id="3" name="Inhaltsplatzhalter 2">
            <a:extLst>
              <a:ext uri="{FF2B5EF4-FFF2-40B4-BE49-F238E27FC236}">
                <a16:creationId xmlns:a16="http://schemas.microsoft.com/office/drawing/2014/main" id="{CD80BCE3-AF73-4928-BBD6-B902B622A0DB}"/>
              </a:ext>
            </a:extLst>
          </p:cNvPr>
          <p:cNvSpPr>
            <a:spLocks noGrp="1"/>
          </p:cNvSpPr>
          <p:nvPr>
            <p:ph idx="1"/>
          </p:nvPr>
        </p:nvSpPr>
        <p:spPr>
          <a:xfrm>
            <a:off x="3732477" y="1600199"/>
            <a:ext cx="5087995" cy="4297680"/>
          </a:xfrm>
        </p:spPr>
        <p:txBody>
          <a:bodyPr anchor="ctr">
            <a:normAutofit/>
          </a:bodyPr>
          <a:lstStyle/>
          <a:p>
            <a:pPr marL="0" indent="0">
              <a:buNone/>
            </a:pPr>
            <a:r>
              <a:rPr lang="de-AT" b="1" dirty="0"/>
              <a:t>Von Seiten des Babys</a:t>
            </a:r>
          </a:p>
          <a:p>
            <a:pPr>
              <a:buFont typeface="Wingdings" pitchFamily="2" charset="2"/>
              <a:buChar char="Ø"/>
            </a:pPr>
            <a:r>
              <a:rPr lang="de-AT" dirty="0"/>
              <a:t>Wahrnehmungsfähigkeit</a:t>
            </a:r>
          </a:p>
          <a:p>
            <a:pPr>
              <a:buFont typeface="Wingdings" pitchFamily="2" charset="2"/>
              <a:buChar char="Ø"/>
            </a:pPr>
            <a:r>
              <a:rPr lang="de-AT" dirty="0"/>
              <a:t>Interesse an sozialer Kommunikation</a:t>
            </a:r>
          </a:p>
          <a:p>
            <a:pPr>
              <a:buFont typeface="Wingdings" pitchFamily="2" charset="2"/>
              <a:buChar char="Ø"/>
            </a:pPr>
            <a:r>
              <a:rPr lang="de-AT" dirty="0"/>
              <a:t>Selbstregulations-Kompetenz</a:t>
            </a:r>
          </a:p>
          <a:p>
            <a:pPr marL="0" indent="0">
              <a:buNone/>
            </a:pPr>
            <a:endParaRPr lang="de-AT" dirty="0"/>
          </a:p>
          <a:p>
            <a:pPr marL="0" indent="0">
              <a:buNone/>
            </a:pPr>
            <a:endParaRPr lang="de-AT" dirty="0"/>
          </a:p>
        </p:txBody>
      </p:sp>
      <p:sp>
        <p:nvSpPr>
          <p:cNvPr id="4" name="Datumsplatzhalter 3">
            <a:extLst>
              <a:ext uri="{FF2B5EF4-FFF2-40B4-BE49-F238E27FC236}">
                <a16:creationId xmlns:a16="http://schemas.microsoft.com/office/drawing/2014/main" id="{7E9812C9-16F1-41A9-85EC-768CF6827017}"/>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1345555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F374761-3A4A-1032-DDB1-E8AB4336FCF1}"/>
              </a:ext>
            </a:extLst>
          </p:cNvPr>
          <p:cNvSpPr>
            <a:spLocks noGrp="1"/>
          </p:cNvSpPr>
          <p:nvPr>
            <p:ph type="title"/>
          </p:nvPr>
        </p:nvSpPr>
        <p:spPr>
          <a:xfrm>
            <a:off x="683569" y="959315"/>
            <a:ext cx="7005906" cy="597478"/>
          </a:xfrm>
        </p:spPr>
        <p:txBody>
          <a:bodyPr/>
          <a:lstStyle/>
          <a:p>
            <a:r>
              <a:rPr lang="de-DE" dirty="0"/>
              <a:t> PPD 	 			 	   PTBS</a:t>
            </a:r>
          </a:p>
        </p:txBody>
      </p:sp>
      <p:sp>
        <p:nvSpPr>
          <p:cNvPr id="8" name="Inhaltsplatzhalter 7">
            <a:extLst>
              <a:ext uri="{FF2B5EF4-FFF2-40B4-BE49-F238E27FC236}">
                <a16:creationId xmlns:a16="http://schemas.microsoft.com/office/drawing/2014/main" id="{D99C5763-75B0-BE24-5D6D-B7F622083963}"/>
              </a:ext>
            </a:extLst>
          </p:cNvPr>
          <p:cNvSpPr>
            <a:spLocks noGrp="1"/>
          </p:cNvSpPr>
          <p:nvPr>
            <p:ph sz="half" idx="1"/>
          </p:nvPr>
        </p:nvSpPr>
        <p:spPr>
          <a:xfrm>
            <a:off x="683569" y="1556793"/>
            <a:ext cx="3742750" cy="4341892"/>
          </a:xfrm>
        </p:spPr>
        <p:txBody>
          <a:bodyPr>
            <a:normAutofit fontScale="85000" lnSpcReduction="20000"/>
          </a:bodyPr>
          <a:lstStyle/>
          <a:p>
            <a:pPr fontAlgn="base">
              <a:lnSpc>
                <a:spcPct val="110000"/>
              </a:lnSpc>
              <a:buFont typeface="Wingdings" pitchFamily="2" charset="2"/>
              <a:buChar char="Ø"/>
            </a:pPr>
            <a:r>
              <a:rPr lang="de-DE" sz="2000" dirty="0"/>
              <a:t>Müdigkeit, Erschöpfung, Energiemangel</a:t>
            </a:r>
          </a:p>
          <a:p>
            <a:pPr fontAlgn="base">
              <a:lnSpc>
                <a:spcPct val="110000"/>
              </a:lnSpc>
              <a:buFont typeface="Wingdings" pitchFamily="2" charset="2"/>
              <a:buChar char="Ø"/>
            </a:pPr>
            <a:r>
              <a:rPr lang="de-DE" sz="2000" dirty="0"/>
              <a:t>Traurigkeit, Weinerlichkeit</a:t>
            </a:r>
          </a:p>
          <a:p>
            <a:pPr fontAlgn="base">
              <a:lnSpc>
                <a:spcPct val="110000"/>
              </a:lnSpc>
              <a:buFont typeface="Wingdings" pitchFamily="2" charset="2"/>
              <a:buChar char="Ø"/>
            </a:pPr>
            <a:r>
              <a:rPr lang="de-DE" sz="2000" dirty="0"/>
              <a:t>Leeregefühl</a:t>
            </a:r>
          </a:p>
          <a:p>
            <a:pPr fontAlgn="base">
              <a:lnSpc>
                <a:spcPct val="110000"/>
              </a:lnSpc>
              <a:buFont typeface="Wingdings" pitchFamily="2" charset="2"/>
              <a:buChar char="Ø"/>
            </a:pPr>
            <a:r>
              <a:rPr lang="de-DE" sz="2000" dirty="0"/>
              <a:t>Zweifel daran, eine gute Mutter zu sein</a:t>
            </a:r>
          </a:p>
          <a:p>
            <a:pPr fontAlgn="base">
              <a:lnSpc>
                <a:spcPct val="110000"/>
              </a:lnSpc>
              <a:buFont typeface="Wingdings" pitchFamily="2" charset="2"/>
              <a:buChar char="Ø"/>
            </a:pPr>
            <a:r>
              <a:rPr lang="de-DE" sz="2000" dirty="0"/>
              <a:t>Appetitstörungen</a:t>
            </a:r>
          </a:p>
          <a:p>
            <a:pPr fontAlgn="base">
              <a:lnSpc>
                <a:spcPct val="110000"/>
              </a:lnSpc>
              <a:buFont typeface="Wingdings" pitchFamily="2" charset="2"/>
              <a:buChar char="Ø"/>
            </a:pPr>
            <a:r>
              <a:rPr lang="de-DE" sz="2000" dirty="0"/>
              <a:t>Konzentrationsstörungen</a:t>
            </a:r>
          </a:p>
          <a:p>
            <a:pPr fontAlgn="base">
              <a:lnSpc>
                <a:spcPct val="110000"/>
              </a:lnSpc>
              <a:buFont typeface="Wingdings" pitchFamily="2" charset="2"/>
              <a:buChar char="Ø"/>
            </a:pPr>
            <a:r>
              <a:rPr lang="de-DE" sz="2000" dirty="0"/>
              <a:t>Schlafstörungen</a:t>
            </a:r>
          </a:p>
          <a:p>
            <a:pPr fontAlgn="base">
              <a:lnSpc>
                <a:spcPct val="110000"/>
              </a:lnSpc>
              <a:buFont typeface="Wingdings" pitchFamily="2" charset="2"/>
              <a:buChar char="Ø"/>
            </a:pPr>
            <a:r>
              <a:rPr lang="de-DE" sz="2000" dirty="0"/>
              <a:t>Ängste, Panikattacken</a:t>
            </a:r>
          </a:p>
          <a:p>
            <a:pPr fontAlgn="base">
              <a:lnSpc>
                <a:spcPct val="110000"/>
              </a:lnSpc>
              <a:buFont typeface="Wingdings" pitchFamily="2" charset="2"/>
              <a:buChar char="Ø"/>
            </a:pPr>
            <a:r>
              <a:rPr lang="de-DE" sz="2000" dirty="0"/>
              <a:t>Zwangsgedanken (z.B. sich oder dem Kind etwas anzutun)</a:t>
            </a:r>
          </a:p>
          <a:p>
            <a:pPr fontAlgn="base">
              <a:lnSpc>
                <a:spcPct val="110000"/>
              </a:lnSpc>
              <a:buFont typeface="Wingdings" pitchFamily="2" charset="2"/>
              <a:buChar char="Ø"/>
            </a:pPr>
            <a:r>
              <a:rPr lang="de-DE" dirty="0"/>
              <a:t>Suizidgedanken</a:t>
            </a:r>
            <a:endParaRPr lang="de-DE" sz="2000" dirty="0"/>
          </a:p>
          <a:p>
            <a:endParaRPr lang="de-DE" dirty="0"/>
          </a:p>
        </p:txBody>
      </p:sp>
      <p:sp>
        <p:nvSpPr>
          <p:cNvPr id="9" name="Inhaltsplatzhalter 8">
            <a:extLst>
              <a:ext uri="{FF2B5EF4-FFF2-40B4-BE49-F238E27FC236}">
                <a16:creationId xmlns:a16="http://schemas.microsoft.com/office/drawing/2014/main" id="{07123574-635E-1F61-ABC1-1D8D5346EC6E}"/>
              </a:ext>
            </a:extLst>
          </p:cNvPr>
          <p:cNvSpPr>
            <a:spLocks noGrp="1"/>
          </p:cNvSpPr>
          <p:nvPr>
            <p:ph sz="half" idx="2"/>
          </p:nvPr>
        </p:nvSpPr>
        <p:spPr>
          <a:xfrm>
            <a:off x="5084232" y="1556792"/>
            <a:ext cx="3376199" cy="4341892"/>
          </a:xfrm>
        </p:spPr>
        <p:txBody>
          <a:bodyPr>
            <a:normAutofit fontScale="85000" lnSpcReduction="20000"/>
          </a:bodyPr>
          <a:lstStyle/>
          <a:p>
            <a:pPr>
              <a:lnSpc>
                <a:spcPct val="110000"/>
              </a:lnSpc>
              <a:buFont typeface="Wingdings" pitchFamily="2" charset="2"/>
              <a:buChar char="Ø"/>
            </a:pPr>
            <a:r>
              <a:rPr lang="de-DE" sz="2000" dirty="0"/>
              <a:t>Schlafstörungen</a:t>
            </a:r>
          </a:p>
          <a:p>
            <a:pPr>
              <a:lnSpc>
                <a:spcPct val="110000"/>
              </a:lnSpc>
              <a:buFont typeface="Wingdings" pitchFamily="2" charset="2"/>
              <a:buChar char="Ø"/>
            </a:pPr>
            <a:r>
              <a:rPr lang="de-DE" sz="2000" dirty="0"/>
              <a:t>Müdigkeit</a:t>
            </a:r>
          </a:p>
          <a:p>
            <a:pPr>
              <a:lnSpc>
                <a:spcPct val="110000"/>
              </a:lnSpc>
              <a:buFont typeface="Wingdings" pitchFamily="2" charset="2"/>
              <a:buChar char="Ø"/>
            </a:pPr>
            <a:r>
              <a:rPr lang="de-DE" sz="2000" dirty="0"/>
              <a:t>Reizbarkeit</a:t>
            </a:r>
          </a:p>
          <a:p>
            <a:pPr>
              <a:lnSpc>
                <a:spcPct val="110000"/>
              </a:lnSpc>
              <a:buFont typeface="Wingdings" pitchFamily="2" charset="2"/>
              <a:buChar char="Ø"/>
            </a:pPr>
            <a:r>
              <a:rPr lang="de-DE" sz="2000" dirty="0"/>
              <a:t>Schreckhaftigkeit</a:t>
            </a:r>
          </a:p>
          <a:p>
            <a:pPr>
              <a:lnSpc>
                <a:spcPct val="110000"/>
              </a:lnSpc>
              <a:buFont typeface="Wingdings" pitchFamily="2" charset="2"/>
              <a:buChar char="Ø"/>
            </a:pPr>
            <a:r>
              <a:rPr lang="de-DE" sz="2000" dirty="0"/>
              <a:t>Zittern </a:t>
            </a:r>
          </a:p>
          <a:p>
            <a:pPr>
              <a:lnSpc>
                <a:spcPct val="110000"/>
              </a:lnSpc>
              <a:buFont typeface="Wingdings" pitchFamily="2" charset="2"/>
              <a:buChar char="Ø"/>
            </a:pPr>
            <a:r>
              <a:rPr lang="de-DE" sz="2000" dirty="0"/>
              <a:t>Ängste  </a:t>
            </a:r>
          </a:p>
          <a:p>
            <a:pPr>
              <a:lnSpc>
                <a:spcPct val="110000"/>
              </a:lnSpc>
              <a:buFont typeface="Wingdings" pitchFamily="2" charset="2"/>
              <a:buChar char="Ø"/>
            </a:pPr>
            <a:r>
              <a:rPr lang="de-DE" sz="2000" dirty="0"/>
              <a:t>Konzentrationsstörungen</a:t>
            </a:r>
          </a:p>
          <a:p>
            <a:pPr>
              <a:lnSpc>
                <a:spcPct val="110000"/>
              </a:lnSpc>
              <a:buFont typeface="Wingdings" pitchFamily="2" charset="2"/>
              <a:buChar char="Ø"/>
            </a:pPr>
            <a:r>
              <a:rPr lang="de-DE" sz="2000" dirty="0"/>
              <a:t>Flashbacks</a:t>
            </a:r>
          </a:p>
          <a:p>
            <a:pPr>
              <a:lnSpc>
                <a:spcPct val="110000"/>
              </a:lnSpc>
              <a:buFont typeface="Wingdings" pitchFamily="2" charset="2"/>
              <a:buChar char="Ø"/>
            </a:pPr>
            <a:r>
              <a:rPr lang="de-DE" sz="2000" dirty="0"/>
              <a:t>Emotionaler Rückzug</a:t>
            </a:r>
          </a:p>
          <a:p>
            <a:pPr>
              <a:lnSpc>
                <a:spcPct val="110000"/>
              </a:lnSpc>
              <a:buFont typeface="Wingdings" pitchFamily="2" charset="2"/>
              <a:buChar char="Ø"/>
            </a:pPr>
            <a:r>
              <a:rPr lang="de-DE" sz="2000" dirty="0"/>
              <a:t>Depressionen</a:t>
            </a:r>
          </a:p>
          <a:p>
            <a:pPr>
              <a:lnSpc>
                <a:spcPct val="110000"/>
              </a:lnSpc>
              <a:buFont typeface="Wingdings" pitchFamily="2" charset="2"/>
              <a:buChar char="Ø"/>
            </a:pPr>
            <a:r>
              <a:rPr lang="de-DE" sz="2000" dirty="0"/>
              <a:t>Suizidgedanken</a:t>
            </a:r>
          </a:p>
          <a:p>
            <a:endParaRPr lang="de-DE" dirty="0"/>
          </a:p>
        </p:txBody>
      </p:sp>
      <p:sp>
        <p:nvSpPr>
          <p:cNvPr id="4" name="Datumsplatzhalter 3">
            <a:extLst>
              <a:ext uri="{FF2B5EF4-FFF2-40B4-BE49-F238E27FC236}">
                <a16:creationId xmlns:a16="http://schemas.microsoft.com/office/drawing/2014/main" id="{13B7E4FC-93AC-0240-BB99-1D80FD4428E4}"/>
              </a:ext>
            </a:extLst>
          </p:cNvPr>
          <p:cNvSpPr>
            <a:spLocks noGrp="1"/>
          </p:cNvSpPr>
          <p:nvPr>
            <p:ph type="dt" sz="half" idx="10"/>
          </p:nvPr>
        </p:nvSpPr>
        <p:spPr/>
        <p:txBody>
          <a:bodyPr/>
          <a:lstStyle/>
          <a:p>
            <a:r>
              <a:rPr lang="de-AT"/>
              <a:t>Juni 24</a:t>
            </a:r>
            <a:endParaRPr lang="en-US"/>
          </a:p>
        </p:txBody>
      </p:sp>
      <p:sp>
        <p:nvSpPr>
          <p:cNvPr id="5" name="Fußzeilenplatzhalter 4">
            <a:extLst>
              <a:ext uri="{FF2B5EF4-FFF2-40B4-BE49-F238E27FC236}">
                <a16:creationId xmlns:a16="http://schemas.microsoft.com/office/drawing/2014/main" id="{1BF835A5-8F80-4BA1-1164-B3042066DD0B}"/>
              </a:ext>
            </a:extLst>
          </p:cNvPr>
          <p:cNvSpPr>
            <a:spLocks noGrp="1"/>
          </p:cNvSpPr>
          <p:nvPr>
            <p:ph type="ftr" sz="quarter" idx="11"/>
          </p:nvPr>
        </p:nvSpPr>
        <p:spPr/>
        <p:txBody>
          <a:bodyPr/>
          <a:lstStyle/>
          <a:p>
            <a:r>
              <a:rPr lang="en-US"/>
              <a:t>N. Egerbacher-Anker</a:t>
            </a:r>
          </a:p>
        </p:txBody>
      </p:sp>
      <p:sp>
        <p:nvSpPr>
          <p:cNvPr id="6" name="Foliennummernplatzhalter 5">
            <a:extLst>
              <a:ext uri="{FF2B5EF4-FFF2-40B4-BE49-F238E27FC236}">
                <a16:creationId xmlns:a16="http://schemas.microsoft.com/office/drawing/2014/main" id="{5575EE02-3986-F7B7-2E61-8BEE20950E49}"/>
              </a:ext>
            </a:extLst>
          </p:cNvPr>
          <p:cNvSpPr>
            <a:spLocks noGrp="1"/>
          </p:cNvSpPr>
          <p:nvPr>
            <p:ph type="sldNum" sz="quarter" idx="12"/>
          </p:nvPr>
        </p:nvSpPr>
        <p:spPr/>
        <p:txBody>
          <a:bodyPr/>
          <a:lstStyle/>
          <a:p>
            <a:fld id="{8B37D5FE-740C-46F5-801A-FA5477D9711F}" type="slidenum">
              <a:rPr lang="en-US" smtClean="0"/>
              <a:pPr/>
              <a:t>36</a:t>
            </a:fld>
            <a:endParaRPr lang="en-US"/>
          </a:p>
        </p:txBody>
      </p:sp>
    </p:spTree>
    <p:extLst>
      <p:ext uri="{BB962C8B-B14F-4D97-AF65-F5344CB8AC3E}">
        <p14:creationId xmlns:p14="http://schemas.microsoft.com/office/powerpoint/2010/main" val="2437833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4D8F4-61C9-FAE5-B2FF-07C0DBA1DD77}"/>
              </a:ext>
            </a:extLst>
          </p:cNvPr>
          <p:cNvSpPr>
            <a:spLocks noGrp="1"/>
          </p:cNvSpPr>
          <p:nvPr>
            <p:ph type="title"/>
          </p:nvPr>
        </p:nvSpPr>
        <p:spPr>
          <a:xfrm>
            <a:off x="844095" y="1474970"/>
            <a:ext cx="3366279" cy="3152742"/>
          </a:xfrm>
        </p:spPr>
        <p:txBody>
          <a:bodyPr vert="horz" lIns="91440" tIns="45720" rIns="91440" bIns="45720" rtlCol="0" anchor="ctr">
            <a:normAutofit/>
          </a:bodyPr>
          <a:lstStyle/>
          <a:p>
            <a:pPr defTabSz="914400"/>
            <a:r>
              <a:rPr lang="en-US" dirty="0"/>
              <a:t>EPDS-Plus</a:t>
            </a:r>
          </a:p>
        </p:txBody>
      </p:sp>
      <p:sp>
        <p:nvSpPr>
          <p:cNvPr id="5" name="Fußzeilenplatzhalter 4">
            <a:extLst>
              <a:ext uri="{FF2B5EF4-FFF2-40B4-BE49-F238E27FC236}">
                <a16:creationId xmlns:a16="http://schemas.microsoft.com/office/drawing/2014/main" id="{1F34CC4A-FDB7-8313-578C-3623E5D1D26A}"/>
              </a:ext>
            </a:extLst>
          </p:cNvPr>
          <p:cNvSpPr>
            <a:spLocks noGrp="1"/>
          </p:cNvSpPr>
          <p:nvPr>
            <p:ph type="ftr" sz="quarter" idx="11"/>
          </p:nvPr>
        </p:nvSpPr>
        <p:spPr>
          <a:xfrm>
            <a:off x="843608" y="329307"/>
            <a:ext cx="2279213" cy="309201"/>
          </a:xfrm>
        </p:spPr>
        <p:txBody>
          <a:bodyPr vert="horz" lIns="91440" tIns="45720" rIns="91440" bIns="45720" rtlCol="0" anchor="ctr">
            <a:normAutofit/>
          </a:bodyPr>
          <a:lstStyle/>
          <a:p>
            <a:pPr>
              <a:spcAft>
                <a:spcPts val="600"/>
              </a:spcAft>
            </a:pPr>
            <a:r>
              <a:rPr lang="en-US"/>
              <a:t>N. Egerbacher-Anker</a:t>
            </a:r>
          </a:p>
        </p:txBody>
      </p:sp>
      <p:sp>
        <p:nvSpPr>
          <p:cNvPr id="6" name="Foliennummernplatzhalter 5">
            <a:extLst>
              <a:ext uri="{FF2B5EF4-FFF2-40B4-BE49-F238E27FC236}">
                <a16:creationId xmlns:a16="http://schemas.microsoft.com/office/drawing/2014/main" id="{1142FE5C-3610-9110-8179-D76F2C81B4F2}"/>
              </a:ext>
            </a:extLst>
          </p:cNvPr>
          <p:cNvSpPr>
            <a:spLocks noGrp="1"/>
          </p:cNvSpPr>
          <p:nvPr>
            <p:ph type="sldNum" sz="quarter" idx="12"/>
          </p:nvPr>
        </p:nvSpPr>
        <p:spPr>
          <a:xfrm>
            <a:off x="3602109" y="137408"/>
            <a:ext cx="608265" cy="503578"/>
          </a:xfrm>
        </p:spPr>
        <p:txBody>
          <a:bodyPr vert="horz" lIns="91440" tIns="45720" rIns="91440" bIns="45720" rtlCol="0" anchor="t">
            <a:normAutofit/>
          </a:bodyPr>
          <a:lstStyle/>
          <a:p>
            <a:pPr>
              <a:lnSpc>
                <a:spcPct val="90000"/>
              </a:lnSpc>
              <a:spcAft>
                <a:spcPts val="600"/>
              </a:spcAft>
            </a:pPr>
            <a:fld id="{8B37D5FE-740C-46F5-801A-FA5477D9711F}" type="slidenum">
              <a:rPr lang="en-US" smtClean="0"/>
              <a:pPr>
                <a:lnSpc>
                  <a:spcPct val="90000"/>
                </a:lnSpc>
                <a:spcAft>
                  <a:spcPts val="600"/>
                </a:spcAft>
              </a:pPr>
              <a:t>37</a:t>
            </a:fld>
            <a:endParaRPr lang="en-US"/>
          </a:p>
        </p:txBody>
      </p:sp>
      <p:pic>
        <p:nvPicPr>
          <p:cNvPr id="7" name="Inhaltsplatzhalter 6">
            <a:extLst>
              <a:ext uri="{FF2B5EF4-FFF2-40B4-BE49-F238E27FC236}">
                <a16:creationId xmlns:a16="http://schemas.microsoft.com/office/drawing/2014/main" id="{D8B34A31-E3B0-DAF7-661D-8934A47D889E}"/>
              </a:ext>
            </a:extLst>
          </p:cNvPr>
          <p:cNvPicPr>
            <a:picLocks noGrp="1" noChangeAspect="1"/>
          </p:cNvPicPr>
          <p:nvPr>
            <p:ph idx="1"/>
          </p:nvPr>
        </p:nvPicPr>
        <p:blipFill>
          <a:blip r:embed="rId2"/>
          <a:stretch>
            <a:fillRect/>
          </a:stretch>
        </p:blipFill>
        <p:spPr>
          <a:xfrm>
            <a:off x="4499991" y="293177"/>
            <a:ext cx="4031149" cy="5728111"/>
          </a:xfrm>
          <a:prstGeom prst="rect">
            <a:avLst/>
          </a:prstGeom>
        </p:spPr>
      </p:pic>
      <p:sp>
        <p:nvSpPr>
          <p:cNvPr id="4" name="Datumsplatzhalter 3">
            <a:extLst>
              <a:ext uri="{FF2B5EF4-FFF2-40B4-BE49-F238E27FC236}">
                <a16:creationId xmlns:a16="http://schemas.microsoft.com/office/drawing/2014/main" id="{282BEF2C-02C1-8107-28EB-8D1EEF5FFEC9}"/>
              </a:ext>
            </a:extLst>
          </p:cNvPr>
          <p:cNvSpPr>
            <a:spLocks noGrp="1"/>
          </p:cNvSpPr>
          <p:nvPr>
            <p:ph type="dt" sz="half" idx="10"/>
          </p:nvPr>
        </p:nvSpPr>
        <p:spPr>
          <a:xfrm>
            <a:off x="838461" y="5486064"/>
            <a:ext cx="3372837" cy="309201"/>
          </a:xfrm>
        </p:spPr>
        <p:txBody>
          <a:bodyPr vert="horz" lIns="91440" tIns="45720" rIns="91440" bIns="45720" rtlCol="0" anchor="ctr">
            <a:normAutofit/>
          </a:bodyPr>
          <a:lstStyle/>
          <a:p>
            <a:pPr algn="l">
              <a:spcAft>
                <a:spcPts val="600"/>
              </a:spcAft>
            </a:pPr>
            <a:r>
              <a:rPr lang="de-AT"/>
              <a:t>Juni 24</a:t>
            </a:r>
            <a:endParaRPr lang="en-US"/>
          </a:p>
        </p:txBody>
      </p:sp>
    </p:spTree>
    <p:extLst>
      <p:ext uri="{BB962C8B-B14F-4D97-AF65-F5344CB8AC3E}">
        <p14:creationId xmlns:p14="http://schemas.microsoft.com/office/powerpoint/2010/main" val="4226793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2" name="Titel 1">
            <a:extLst>
              <a:ext uri="{FF2B5EF4-FFF2-40B4-BE49-F238E27FC236}">
                <a16:creationId xmlns:a16="http://schemas.microsoft.com/office/drawing/2014/main" id="{8E3E8587-54C3-4C42-A544-7F8C640F9199}"/>
              </a:ext>
            </a:extLst>
          </p:cNvPr>
          <p:cNvSpPr>
            <a:spLocks noGrp="1"/>
          </p:cNvSpPr>
          <p:nvPr>
            <p:ph type="title"/>
          </p:nvPr>
        </p:nvSpPr>
        <p:spPr>
          <a:xfrm>
            <a:off x="683568" y="1600199"/>
            <a:ext cx="2753480" cy="4297680"/>
          </a:xfrm>
        </p:spPr>
        <p:txBody>
          <a:bodyPr anchor="ctr">
            <a:normAutofit/>
          </a:bodyPr>
          <a:lstStyle/>
          <a:p>
            <a:r>
              <a:rPr lang="de-AT" dirty="0"/>
              <a:t>Erkrankungs-häufigkeit</a:t>
            </a:r>
          </a:p>
        </p:txBody>
      </p:sp>
      <p:sp>
        <p:nvSpPr>
          <p:cNvPr id="6" name="Foliennummernplatzhalter 5">
            <a:extLst>
              <a:ext uri="{FF2B5EF4-FFF2-40B4-BE49-F238E27FC236}">
                <a16:creationId xmlns:a16="http://schemas.microsoft.com/office/drawing/2014/main" id="{B2724509-9BB7-407B-A54E-C39DAC72C6AD}"/>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4</a:t>
            </a:fld>
            <a:endParaRPr lang="en-US"/>
          </a:p>
        </p:txBody>
      </p:sp>
      <p:sp>
        <p:nvSpPr>
          <p:cNvPr id="5" name="Fußzeilenplatzhalter 4">
            <a:extLst>
              <a:ext uri="{FF2B5EF4-FFF2-40B4-BE49-F238E27FC236}">
                <a16:creationId xmlns:a16="http://schemas.microsoft.com/office/drawing/2014/main" id="{93939FAA-0F5A-4B58-BB2C-C7AE835FABCE}"/>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0"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61C07CF0-5856-4B83-A103-8D0A4C5824FC}"/>
              </a:ext>
            </a:extLst>
          </p:cNvPr>
          <p:cNvSpPr>
            <a:spLocks noGrp="1"/>
          </p:cNvSpPr>
          <p:nvPr>
            <p:ph idx="1"/>
          </p:nvPr>
        </p:nvSpPr>
        <p:spPr>
          <a:xfrm>
            <a:off x="3544170" y="1600199"/>
            <a:ext cx="5348310" cy="4297680"/>
          </a:xfrm>
        </p:spPr>
        <p:txBody>
          <a:bodyPr anchor="ctr">
            <a:normAutofit/>
          </a:bodyPr>
          <a:lstStyle/>
          <a:p>
            <a:r>
              <a:rPr lang="de-AT" dirty="0"/>
              <a:t>Liegen zwei Belastungsfaktoren vor, erkranken 10%</a:t>
            </a:r>
          </a:p>
          <a:p>
            <a:pPr marL="0" indent="0">
              <a:buNone/>
            </a:pPr>
            <a:endParaRPr lang="de-AT" dirty="0"/>
          </a:p>
          <a:p>
            <a:r>
              <a:rPr lang="de-AT" dirty="0"/>
              <a:t>Liegen drei Belastungsfaktoren vor, erkranken 20%</a:t>
            </a:r>
          </a:p>
          <a:p>
            <a:endParaRPr lang="de-AT" dirty="0"/>
          </a:p>
          <a:p>
            <a:r>
              <a:rPr lang="de-AT" dirty="0"/>
              <a:t>Bei 10% aller Erkrankten gibt es psychiatrische Vorerkrankungen</a:t>
            </a:r>
          </a:p>
        </p:txBody>
      </p:sp>
      <p:sp>
        <p:nvSpPr>
          <p:cNvPr id="4" name="Datumsplatzhalter 3">
            <a:extLst>
              <a:ext uri="{FF2B5EF4-FFF2-40B4-BE49-F238E27FC236}">
                <a16:creationId xmlns:a16="http://schemas.microsoft.com/office/drawing/2014/main" id="{588D5BE6-D206-464C-B6C8-899F1668509B}"/>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76818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7" name="Titel 6"/>
          <p:cNvSpPr>
            <a:spLocks noGrp="1"/>
          </p:cNvSpPr>
          <p:nvPr>
            <p:ph type="title"/>
          </p:nvPr>
        </p:nvSpPr>
        <p:spPr>
          <a:xfrm>
            <a:off x="937470" y="1600199"/>
            <a:ext cx="2378574" cy="4297680"/>
          </a:xfrm>
        </p:spPr>
        <p:txBody>
          <a:bodyPr anchor="ctr">
            <a:normAutofit/>
          </a:bodyPr>
          <a:lstStyle/>
          <a:p>
            <a:r>
              <a:rPr lang="de-AT" sz="2500"/>
              <a:t>Faktoren die das Auftreten einer Wochenbett-depression begünstigen können</a:t>
            </a:r>
          </a:p>
        </p:txBody>
      </p:sp>
      <p:sp>
        <p:nvSpPr>
          <p:cNvPr id="3" name="Foliennummernplatzhalter 2"/>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5</a:t>
            </a:fld>
            <a:endParaRPr lang="en-US"/>
          </a:p>
        </p:txBody>
      </p:sp>
      <p:sp>
        <p:nvSpPr>
          <p:cNvPr id="10" name="Fußzeilenplatzhalter 9"/>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9" name="Picture 18">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8" name="Inhaltsplatzhalter 7"/>
          <p:cNvSpPr>
            <a:spLocks noGrp="1"/>
          </p:cNvSpPr>
          <p:nvPr>
            <p:ph idx="1"/>
          </p:nvPr>
        </p:nvSpPr>
        <p:spPr>
          <a:xfrm>
            <a:off x="3732477" y="1600199"/>
            <a:ext cx="5015987" cy="4297680"/>
          </a:xfrm>
        </p:spPr>
        <p:txBody>
          <a:bodyPr anchor="ctr">
            <a:normAutofit/>
          </a:bodyPr>
          <a:lstStyle/>
          <a:p>
            <a:pPr>
              <a:buFont typeface="Wingdings" panose="05000000000000000000" pitchFamily="2" charset="2"/>
              <a:buChar char="Ø"/>
            </a:pPr>
            <a:r>
              <a:rPr lang="de-AT" dirty="0"/>
              <a:t>Psychische und körperliche Faktoren</a:t>
            </a:r>
          </a:p>
          <a:p>
            <a:pPr>
              <a:buFont typeface="Wingdings" panose="05000000000000000000" pitchFamily="2" charset="2"/>
              <a:buChar char="Ø"/>
            </a:pPr>
            <a:r>
              <a:rPr lang="de-AT" dirty="0"/>
              <a:t>Probleme in Schwangerschaft, Geburt und frühem Wochenbett</a:t>
            </a:r>
          </a:p>
          <a:p>
            <a:pPr>
              <a:buFont typeface="Wingdings" panose="05000000000000000000" pitchFamily="2" charset="2"/>
              <a:buChar char="Ø"/>
            </a:pPr>
            <a:r>
              <a:rPr lang="de-AT" dirty="0"/>
              <a:t>Belastungen im persönlichen Umfeld</a:t>
            </a:r>
          </a:p>
          <a:p>
            <a:pPr>
              <a:buFont typeface="Wingdings" panose="05000000000000000000" pitchFamily="2" charset="2"/>
              <a:buChar char="Ø"/>
            </a:pPr>
            <a:r>
              <a:rPr lang="de-AT" dirty="0"/>
              <a:t>Materielle Belastungen</a:t>
            </a:r>
          </a:p>
          <a:p>
            <a:pPr>
              <a:buFont typeface="Wingdings" panose="05000000000000000000" pitchFamily="2" charset="2"/>
              <a:buChar char="Ø"/>
            </a:pPr>
            <a:r>
              <a:rPr lang="de-AT" dirty="0"/>
              <a:t>Gesellschaftliche Belastungen</a:t>
            </a:r>
          </a:p>
        </p:txBody>
      </p:sp>
      <p:sp>
        <p:nvSpPr>
          <p:cNvPr id="9" name="Datumsplatzhalter 8"/>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1593454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a:p>
        </p:txBody>
      </p:sp>
      <p:sp>
        <p:nvSpPr>
          <p:cNvPr id="7" name="Titel 6"/>
          <p:cNvSpPr>
            <a:spLocks noGrp="1"/>
          </p:cNvSpPr>
          <p:nvPr>
            <p:ph type="title"/>
          </p:nvPr>
        </p:nvSpPr>
        <p:spPr>
          <a:xfrm>
            <a:off x="937470" y="1600199"/>
            <a:ext cx="2378574" cy="4297680"/>
          </a:xfrm>
        </p:spPr>
        <p:txBody>
          <a:bodyPr anchor="ctr">
            <a:normAutofit/>
          </a:bodyPr>
          <a:lstStyle/>
          <a:p>
            <a:r>
              <a:rPr lang="de-AT" sz="3000" dirty="0"/>
              <a:t>Klassische Krankheits-bilder in der Zeit nach der Geburt</a:t>
            </a:r>
          </a:p>
        </p:txBody>
      </p:sp>
      <p:sp>
        <p:nvSpPr>
          <p:cNvPr id="3" name="Foliennummernplatzhalter 2"/>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6</a:t>
            </a:fld>
            <a:endParaRPr lang="en-US"/>
          </a:p>
        </p:txBody>
      </p:sp>
      <p:sp>
        <p:nvSpPr>
          <p:cNvPr id="10" name="Fußzeilenplatzhalter 9"/>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9" name="Picture 18">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8" name="Inhaltsplatzhalter 7"/>
          <p:cNvSpPr>
            <a:spLocks noGrp="1"/>
          </p:cNvSpPr>
          <p:nvPr>
            <p:ph idx="1"/>
          </p:nvPr>
        </p:nvSpPr>
        <p:spPr>
          <a:xfrm>
            <a:off x="3544170" y="1124745"/>
            <a:ext cx="5276301" cy="5264488"/>
          </a:xfrm>
        </p:spPr>
        <p:txBody>
          <a:bodyPr anchor="ctr">
            <a:normAutofit/>
          </a:bodyPr>
          <a:lstStyle/>
          <a:p>
            <a:pPr>
              <a:lnSpc>
                <a:spcPct val="110000"/>
              </a:lnSpc>
              <a:buFont typeface="Wingdings" panose="05000000000000000000" pitchFamily="2" charset="2"/>
              <a:buChar char="Ø"/>
            </a:pPr>
            <a:r>
              <a:rPr lang="de-AT" sz="1600" b="1" dirty="0"/>
              <a:t>Babyblues: = keine Erkrankung!</a:t>
            </a:r>
          </a:p>
          <a:p>
            <a:pPr>
              <a:lnSpc>
                <a:spcPct val="110000"/>
              </a:lnSpc>
              <a:buFont typeface="Wingdings" pitchFamily="2" charset="2"/>
              <a:buNone/>
            </a:pPr>
            <a:r>
              <a:rPr lang="de-AT" sz="1600" dirty="0"/>
              <a:t>	Stimmungslabilität, depressive Stimmung </a:t>
            </a:r>
          </a:p>
          <a:p>
            <a:pPr>
              <a:lnSpc>
                <a:spcPct val="110000"/>
              </a:lnSpc>
              <a:buFont typeface="Wingdings" pitchFamily="2" charset="2"/>
              <a:buNone/>
            </a:pPr>
            <a:r>
              <a:rPr lang="de-AT" sz="1600" dirty="0"/>
              <a:t>	in der ersten Woche postpartal - 80%</a:t>
            </a:r>
          </a:p>
          <a:p>
            <a:pPr>
              <a:lnSpc>
                <a:spcPct val="110000"/>
              </a:lnSpc>
              <a:buFont typeface="Wingdings" panose="05000000000000000000" pitchFamily="2" charset="2"/>
              <a:buChar char="Ø"/>
            </a:pPr>
            <a:r>
              <a:rPr lang="de-AT" sz="1600" b="1" dirty="0"/>
              <a:t>Postpartale Depression:</a:t>
            </a:r>
          </a:p>
          <a:p>
            <a:pPr>
              <a:lnSpc>
                <a:spcPct val="110000"/>
              </a:lnSpc>
              <a:buFont typeface="Wingdings" pitchFamily="2" charset="2"/>
              <a:buNone/>
            </a:pPr>
            <a:r>
              <a:rPr lang="de-AT" sz="1600" dirty="0"/>
              <a:t> 	Depressive Erkrankung</a:t>
            </a:r>
          </a:p>
          <a:p>
            <a:pPr>
              <a:lnSpc>
                <a:spcPct val="110000"/>
              </a:lnSpc>
              <a:buFont typeface="Wingdings" pitchFamily="2" charset="2"/>
              <a:buNone/>
            </a:pPr>
            <a:r>
              <a:rPr lang="de-AT" sz="1600" dirty="0"/>
              <a:t>	Erste Wochen bis zu einem Jahr -15-20%</a:t>
            </a:r>
          </a:p>
          <a:p>
            <a:pPr>
              <a:lnSpc>
                <a:spcPct val="110000"/>
              </a:lnSpc>
              <a:buFont typeface="Wingdings" panose="05000000000000000000" pitchFamily="2" charset="2"/>
              <a:buChar char="Ø"/>
            </a:pPr>
            <a:r>
              <a:rPr lang="de-AT" sz="1600" b="1" dirty="0"/>
              <a:t>Postpartale Psychose:</a:t>
            </a:r>
          </a:p>
          <a:p>
            <a:pPr>
              <a:lnSpc>
                <a:spcPct val="110000"/>
              </a:lnSpc>
              <a:buFont typeface="Wingdings" pitchFamily="2" charset="2"/>
              <a:buNone/>
            </a:pPr>
            <a:r>
              <a:rPr lang="de-AT" sz="1600" dirty="0"/>
              <a:t>	Persönlichkeitswandel, Realitätsverlust, Wahnvorstellungen, schizophrene Züge</a:t>
            </a:r>
          </a:p>
          <a:p>
            <a:pPr>
              <a:lnSpc>
                <a:spcPct val="110000"/>
              </a:lnSpc>
              <a:buFont typeface="Wingdings" pitchFamily="2" charset="2"/>
              <a:buNone/>
            </a:pPr>
            <a:r>
              <a:rPr lang="de-AT" sz="1600" dirty="0"/>
              <a:t>	in den ersten zwei Wochen postpartal</a:t>
            </a:r>
          </a:p>
          <a:p>
            <a:pPr marL="265113" indent="-265113">
              <a:lnSpc>
                <a:spcPct val="110000"/>
              </a:lnSpc>
              <a:buFont typeface="Wingdings" pitchFamily="2" charset="2"/>
              <a:buNone/>
            </a:pPr>
            <a:r>
              <a:rPr lang="de-AT" sz="1600" dirty="0"/>
              <a:t>    0,1-0,2%</a:t>
            </a:r>
          </a:p>
          <a:p>
            <a:pPr>
              <a:lnSpc>
                <a:spcPct val="110000"/>
              </a:lnSpc>
            </a:pPr>
            <a:endParaRPr lang="de-AT" sz="1600" dirty="0"/>
          </a:p>
        </p:txBody>
      </p:sp>
      <p:sp>
        <p:nvSpPr>
          <p:cNvPr id="9" name="Datumsplatzhalter 8"/>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3089072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67109DF1-D1DA-F108-7457-ABC83B0CD16A}"/>
              </a:ext>
            </a:extLst>
          </p:cNvPr>
          <p:cNvSpPr>
            <a:spLocks noGrp="1"/>
          </p:cNvSpPr>
          <p:nvPr>
            <p:ph type="title"/>
          </p:nvPr>
        </p:nvSpPr>
        <p:spPr>
          <a:xfrm>
            <a:off x="611560" y="1600199"/>
            <a:ext cx="2704484" cy="4297680"/>
          </a:xfrm>
        </p:spPr>
        <p:txBody>
          <a:bodyPr anchor="ctr">
            <a:normAutofit/>
          </a:bodyPr>
          <a:lstStyle/>
          <a:p>
            <a:r>
              <a:rPr lang="de-DE" dirty="0"/>
              <a:t>Definition der Postpartalen Depression</a:t>
            </a:r>
          </a:p>
        </p:txBody>
      </p:sp>
      <p:sp>
        <p:nvSpPr>
          <p:cNvPr id="6" name="Foliennummernplatzhalter 5">
            <a:extLst>
              <a:ext uri="{FF2B5EF4-FFF2-40B4-BE49-F238E27FC236}">
                <a16:creationId xmlns:a16="http://schemas.microsoft.com/office/drawing/2014/main" id="{CF237ED5-6320-67AD-0E0B-576D4B24A60C}"/>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7</a:t>
            </a:fld>
            <a:endParaRPr lang="en-US"/>
          </a:p>
        </p:txBody>
      </p:sp>
      <p:sp>
        <p:nvSpPr>
          <p:cNvPr id="5" name="Fußzeilenplatzhalter 4">
            <a:extLst>
              <a:ext uri="{FF2B5EF4-FFF2-40B4-BE49-F238E27FC236}">
                <a16:creationId xmlns:a16="http://schemas.microsoft.com/office/drawing/2014/main" id="{2860413E-56FB-9224-CF00-5029E910B5AA}"/>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FCFA88B9-8BC0-27D3-745B-DAFD7A59C338}"/>
              </a:ext>
            </a:extLst>
          </p:cNvPr>
          <p:cNvSpPr>
            <a:spLocks noGrp="1"/>
          </p:cNvSpPr>
          <p:nvPr>
            <p:ph idx="1"/>
          </p:nvPr>
        </p:nvSpPr>
        <p:spPr>
          <a:xfrm>
            <a:off x="3732477" y="1600199"/>
            <a:ext cx="4558663" cy="4297680"/>
          </a:xfrm>
        </p:spPr>
        <p:txBody>
          <a:bodyPr anchor="ctr">
            <a:normAutofit/>
          </a:bodyPr>
          <a:lstStyle/>
          <a:p>
            <a:r>
              <a:rPr lang="de-DE" dirty="0"/>
              <a:t>Alle behandlungsbedürftigen depressiven Erkrankungen, die innerhalb des ersten Lebensjahres des Kindes auftreten</a:t>
            </a:r>
          </a:p>
          <a:p>
            <a:r>
              <a:rPr lang="de-DE" dirty="0"/>
              <a:t>Depressive Erkrankungen treten in der </a:t>
            </a:r>
            <a:r>
              <a:rPr lang="de-DE" dirty="0" err="1"/>
              <a:t>Postpartalzeit</a:t>
            </a:r>
            <a:r>
              <a:rPr lang="de-DE" dirty="0"/>
              <a:t> nicht häufiger auf</a:t>
            </a:r>
          </a:p>
          <a:p>
            <a:r>
              <a:rPr lang="de-DE" dirty="0"/>
              <a:t>In der </a:t>
            </a:r>
            <a:r>
              <a:rPr lang="de-DE" dirty="0" err="1"/>
              <a:t>Postpartalzeit</a:t>
            </a:r>
            <a:r>
              <a:rPr lang="de-DE" dirty="0"/>
              <a:t> gibt es aber besondere diagnostische und therapeutische Anforderungen</a:t>
            </a:r>
          </a:p>
        </p:txBody>
      </p:sp>
      <p:sp>
        <p:nvSpPr>
          <p:cNvPr id="4" name="Datumsplatzhalter 3">
            <a:extLst>
              <a:ext uri="{FF2B5EF4-FFF2-40B4-BE49-F238E27FC236}">
                <a16:creationId xmlns:a16="http://schemas.microsoft.com/office/drawing/2014/main" id="{ACD6C2F9-FDC8-4753-B5B0-B0C08275BA73}"/>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2694030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AD9BDE36-D8B8-F282-E1B2-3A2A47682416}"/>
              </a:ext>
            </a:extLst>
          </p:cNvPr>
          <p:cNvSpPr>
            <a:spLocks noGrp="1"/>
          </p:cNvSpPr>
          <p:nvPr>
            <p:ph type="title"/>
          </p:nvPr>
        </p:nvSpPr>
        <p:spPr>
          <a:xfrm>
            <a:off x="467544" y="1600199"/>
            <a:ext cx="2848500" cy="4297680"/>
          </a:xfrm>
        </p:spPr>
        <p:txBody>
          <a:bodyPr anchor="ctr">
            <a:normAutofit/>
          </a:bodyPr>
          <a:lstStyle/>
          <a:p>
            <a:r>
              <a:rPr lang="de-DE" sz="2400" dirty="0"/>
              <a:t/>
            </a:r>
            <a:br>
              <a:rPr lang="de-DE" sz="2400" dirty="0"/>
            </a:br>
            <a:r>
              <a:rPr lang="de-DE" sz="2400" dirty="0"/>
              <a:t>Verschiedene </a:t>
            </a:r>
            <a:r>
              <a:rPr lang="de-DE" sz="2400" dirty="0" err="1"/>
              <a:t>Prägnanztypen</a:t>
            </a:r>
            <a:r>
              <a:rPr lang="de-DE" sz="2400" dirty="0"/>
              <a:t/>
            </a:r>
            <a:br>
              <a:rPr lang="de-DE" sz="2400" dirty="0"/>
            </a:br>
            <a:r>
              <a:rPr lang="de-DE" sz="2400" dirty="0"/>
              <a:t/>
            </a:r>
            <a:br>
              <a:rPr lang="de-DE" sz="2400" dirty="0"/>
            </a:br>
            <a:r>
              <a:rPr lang="de-DE" sz="1200" dirty="0"/>
              <a:t>(Rhode und Dorsch)</a:t>
            </a:r>
          </a:p>
        </p:txBody>
      </p:sp>
      <p:sp>
        <p:nvSpPr>
          <p:cNvPr id="6" name="Foliennummernplatzhalter 5">
            <a:extLst>
              <a:ext uri="{FF2B5EF4-FFF2-40B4-BE49-F238E27FC236}">
                <a16:creationId xmlns:a16="http://schemas.microsoft.com/office/drawing/2014/main" id="{692ABBA3-A293-13E3-1613-9A14ACA16AAF}"/>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8</a:t>
            </a:fld>
            <a:endParaRPr lang="en-US"/>
          </a:p>
        </p:txBody>
      </p:sp>
      <p:sp>
        <p:nvSpPr>
          <p:cNvPr id="5" name="Fußzeilenplatzhalter 4">
            <a:extLst>
              <a:ext uri="{FF2B5EF4-FFF2-40B4-BE49-F238E27FC236}">
                <a16:creationId xmlns:a16="http://schemas.microsoft.com/office/drawing/2014/main" id="{3B2DD8D9-79B4-9F52-72B4-3285E17670E5}"/>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40194C3E-6355-33EB-FC40-827A01079D24}"/>
              </a:ext>
            </a:extLst>
          </p:cNvPr>
          <p:cNvSpPr>
            <a:spLocks noGrp="1"/>
          </p:cNvSpPr>
          <p:nvPr>
            <p:ph idx="1"/>
          </p:nvPr>
        </p:nvSpPr>
        <p:spPr>
          <a:xfrm>
            <a:off x="3732477" y="1600199"/>
            <a:ext cx="4558663" cy="4297680"/>
          </a:xfrm>
        </p:spPr>
        <p:txBody>
          <a:bodyPr anchor="ctr">
            <a:normAutofit/>
          </a:bodyPr>
          <a:lstStyle/>
          <a:p>
            <a:r>
              <a:rPr lang="de-DE" dirty="0" err="1"/>
              <a:t>Insuffizientzyp</a:t>
            </a:r>
            <a:r>
              <a:rPr lang="de-DE" dirty="0"/>
              <a:t> (häufigste Typ)</a:t>
            </a:r>
          </a:p>
          <a:p>
            <a:r>
              <a:rPr lang="de-DE" dirty="0"/>
              <a:t>Zwangstyp (rund 25%)</a:t>
            </a:r>
          </a:p>
          <a:p>
            <a:r>
              <a:rPr lang="de-DE" dirty="0" err="1"/>
              <a:t>Paniktyp</a:t>
            </a:r>
            <a:r>
              <a:rPr lang="de-DE" dirty="0"/>
              <a:t> (selten)</a:t>
            </a:r>
          </a:p>
        </p:txBody>
      </p:sp>
      <p:sp>
        <p:nvSpPr>
          <p:cNvPr id="4" name="Datumsplatzhalter 3">
            <a:extLst>
              <a:ext uri="{FF2B5EF4-FFF2-40B4-BE49-F238E27FC236}">
                <a16:creationId xmlns:a16="http://schemas.microsoft.com/office/drawing/2014/main" id="{C173503F-36DD-2768-70BF-EC4DBEBA2C25}"/>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4104865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C3037A1A-3C53-B2CA-B085-25D668125FD0}"/>
              </a:ext>
            </a:extLst>
          </p:cNvPr>
          <p:cNvSpPr>
            <a:spLocks noGrp="1"/>
          </p:cNvSpPr>
          <p:nvPr>
            <p:ph type="title"/>
          </p:nvPr>
        </p:nvSpPr>
        <p:spPr>
          <a:xfrm>
            <a:off x="937470" y="1600199"/>
            <a:ext cx="2378574" cy="4297680"/>
          </a:xfrm>
        </p:spPr>
        <p:txBody>
          <a:bodyPr anchor="ctr">
            <a:normAutofit/>
          </a:bodyPr>
          <a:lstStyle/>
          <a:p>
            <a:r>
              <a:rPr lang="de-DE" dirty="0"/>
              <a:t>Insuffizienz-Typ</a:t>
            </a:r>
          </a:p>
        </p:txBody>
      </p:sp>
      <p:sp>
        <p:nvSpPr>
          <p:cNvPr id="6" name="Foliennummernplatzhalter 5">
            <a:extLst>
              <a:ext uri="{FF2B5EF4-FFF2-40B4-BE49-F238E27FC236}">
                <a16:creationId xmlns:a16="http://schemas.microsoft.com/office/drawing/2014/main" id="{09A2E0FD-912F-6948-E6C5-E5009EFA66B8}"/>
              </a:ext>
            </a:extLst>
          </p:cNvPr>
          <p:cNvSpPr>
            <a:spLocks noGrp="1"/>
          </p:cNvSpPr>
          <p:nvPr>
            <p:ph type="sldNum" sz="quarter" idx="12"/>
          </p:nvPr>
        </p:nvSpPr>
        <p:spPr>
          <a:xfrm>
            <a:off x="2634225" y="443732"/>
            <a:ext cx="608265" cy="503578"/>
          </a:xfrm>
        </p:spPr>
        <p:txBody>
          <a:bodyPr>
            <a:normAutofit/>
          </a:bodyPr>
          <a:lstStyle/>
          <a:p>
            <a:pPr>
              <a:lnSpc>
                <a:spcPct val="90000"/>
              </a:lnSpc>
              <a:spcAft>
                <a:spcPts val="600"/>
              </a:spcAft>
            </a:pPr>
            <a:fld id="{8B37D5FE-740C-46F5-801A-FA5477D9711F}" type="slidenum">
              <a:rPr lang="en-US" smtClean="0"/>
              <a:pPr>
                <a:lnSpc>
                  <a:spcPct val="90000"/>
                </a:lnSpc>
                <a:spcAft>
                  <a:spcPts val="600"/>
                </a:spcAft>
              </a:pPr>
              <a:t>9</a:t>
            </a:fld>
            <a:endParaRPr lang="en-US"/>
          </a:p>
        </p:txBody>
      </p:sp>
      <p:sp>
        <p:nvSpPr>
          <p:cNvPr id="5" name="Fußzeilenplatzhalter 4">
            <a:extLst>
              <a:ext uri="{FF2B5EF4-FFF2-40B4-BE49-F238E27FC236}">
                <a16:creationId xmlns:a16="http://schemas.microsoft.com/office/drawing/2014/main" id="{BEF17E47-8914-3C61-388C-486818669587}"/>
              </a:ext>
            </a:extLst>
          </p:cNvPr>
          <p:cNvSpPr>
            <a:spLocks noGrp="1"/>
          </p:cNvSpPr>
          <p:nvPr>
            <p:ph type="ftr" sz="quarter" idx="11"/>
          </p:nvPr>
        </p:nvSpPr>
        <p:spPr>
          <a:xfrm>
            <a:off x="3732477" y="540921"/>
            <a:ext cx="3730436" cy="309201"/>
          </a:xfrm>
        </p:spPr>
        <p:txBody>
          <a:bodyPr>
            <a:normAutofit/>
          </a:bodyPr>
          <a:lstStyle/>
          <a:p>
            <a:pPr>
              <a:spcAft>
                <a:spcPts val="600"/>
              </a:spcAft>
            </a:pPr>
            <a:r>
              <a:rPr lang="en-US"/>
              <a:t>N. Egerbacher-Anker</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3" name="Inhaltsplatzhalter 2">
            <a:extLst>
              <a:ext uri="{FF2B5EF4-FFF2-40B4-BE49-F238E27FC236}">
                <a16:creationId xmlns:a16="http://schemas.microsoft.com/office/drawing/2014/main" id="{C416C03A-B3DF-2194-CCF7-726527E5DFE4}"/>
              </a:ext>
            </a:extLst>
          </p:cNvPr>
          <p:cNvSpPr>
            <a:spLocks noGrp="1"/>
          </p:cNvSpPr>
          <p:nvPr>
            <p:ph idx="1"/>
          </p:nvPr>
        </p:nvSpPr>
        <p:spPr>
          <a:xfrm>
            <a:off x="3665402" y="1600199"/>
            <a:ext cx="5155069" cy="4297680"/>
          </a:xfrm>
        </p:spPr>
        <p:txBody>
          <a:bodyPr anchor="ctr">
            <a:normAutofit/>
          </a:bodyPr>
          <a:lstStyle/>
          <a:p>
            <a:pPr>
              <a:buFont typeface="Wingdings" pitchFamily="2" charset="2"/>
              <a:buChar char="Ø"/>
            </a:pPr>
            <a:r>
              <a:rPr lang="de-DE" dirty="0"/>
              <a:t>Insuffizienz- und Schuldgefühle</a:t>
            </a:r>
          </a:p>
          <a:p>
            <a:pPr>
              <a:buFont typeface="Wingdings" pitchFamily="2" charset="2"/>
              <a:buChar char="Ø"/>
            </a:pPr>
            <a:r>
              <a:rPr lang="de-DE" dirty="0"/>
              <a:t>Depressive Symptome</a:t>
            </a:r>
          </a:p>
          <a:p>
            <a:pPr>
              <a:buFont typeface="Wingdings" pitchFamily="2" charset="2"/>
              <a:buChar char="Ø"/>
            </a:pPr>
            <a:r>
              <a:rPr lang="de-DE" dirty="0"/>
              <a:t>Überzeugung eine schlechte Mutter zu sein</a:t>
            </a:r>
          </a:p>
          <a:p>
            <a:pPr>
              <a:buFont typeface="Wingdings" pitchFamily="2" charset="2"/>
              <a:buChar char="Ø"/>
            </a:pPr>
            <a:r>
              <a:rPr lang="de-DE" dirty="0"/>
              <a:t>Gefühl der Gefühllosigkeit</a:t>
            </a:r>
          </a:p>
          <a:p>
            <a:pPr>
              <a:buFont typeface="Wingdings" pitchFamily="2" charset="2"/>
              <a:buChar char="Ø"/>
            </a:pPr>
            <a:r>
              <a:rPr lang="de-DE" dirty="0"/>
              <a:t>Ambivalenz: Es wird in Frage gestellt, ein Kind zu haben, wollen es zurückgeben</a:t>
            </a:r>
          </a:p>
          <a:p>
            <a:pPr>
              <a:buFont typeface="Wingdings" pitchFamily="2" charset="2"/>
              <a:buChar char="Ø"/>
            </a:pPr>
            <a:r>
              <a:rPr lang="de-DE" dirty="0"/>
              <a:t>Suizidalität – erweiterter Suizid</a:t>
            </a:r>
          </a:p>
        </p:txBody>
      </p:sp>
      <p:sp>
        <p:nvSpPr>
          <p:cNvPr id="4" name="Datumsplatzhalter 3">
            <a:extLst>
              <a:ext uri="{FF2B5EF4-FFF2-40B4-BE49-F238E27FC236}">
                <a16:creationId xmlns:a16="http://schemas.microsoft.com/office/drawing/2014/main" id="{35532CBF-51DE-0B49-3B94-D460902E5786}"/>
              </a:ext>
            </a:extLst>
          </p:cNvPr>
          <p:cNvSpPr>
            <a:spLocks noGrp="1"/>
          </p:cNvSpPr>
          <p:nvPr>
            <p:ph type="dt" sz="half" idx="10"/>
          </p:nvPr>
        </p:nvSpPr>
        <p:spPr>
          <a:xfrm>
            <a:off x="5792421" y="6007878"/>
            <a:ext cx="2625537" cy="309201"/>
          </a:xfrm>
        </p:spPr>
        <p:txBody>
          <a:bodyPr>
            <a:normAutofit/>
          </a:bodyPr>
          <a:lstStyle/>
          <a:p>
            <a:pPr>
              <a:spcAft>
                <a:spcPts val="600"/>
              </a:spcAft>
            </a:pPr>
            <a:r>
              <a:rPr lang="de-AT"/>
              <a:t>Juni 24</a:t>
            </a:r>
            <a:endParaRPr lang="en-US"/>
          </a:p>
        </p:txBody>
      </p:sp>
    </p:spTree>
    <p:extLst>
      <p:ext uri="{BB962C8B-B14F-4D97-AF65-F5344CB8AC3E}">
        <p14:creationId xmlns:p14="http://schemas.microsoft.com/office/powerpoint/2010/main" val="1933784197"/>
      </p:ext>
    </p:extLst>
  </p:cSld>
  <p:clrMapOvr>
    <a:masterClrMapping/>
  </p:clrMapOvr>
</p:sld>
</file>

<file path=ppt/theme/theme1.xml><?xml version="1.0" encoding="utf-8"?>
<a:theme xmlns:a="http://schemas.openxmlformats.org/drawingml/2006/main" name="Katalo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talog">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talog">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0</TotalTime>
  <Words>1499</Words>
  <Application>Microsoft Office PowerPoint</Application>
  <PresentationFormat>Bildschirmpräsentation (4:3)</PresentationFormat>
  <Paragraphs>379</Paragraphs>
  <Slides>37</Slides>
  <Notes>6</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37</vt:i4>
      </vt:variant>
    </vt:vector>
  </HeadingPairs>
  <TitlesOfParts>
    <vt:vector size="44" baseType="lpstr">
      <vt:lpstr>Arial</vt:lpstr>
      <vt:lpstr>Calibri</vt:lpstr>
      <vt:lpstr>Century Gothic</vt:lpstr>
      <vt:lpstr>Times New Roman</vt:lpstr>
      <vt:lpstr>Wingdings</vt:lpstr>
      <vt:lpstr>Katalog</vt:lpstr>
      <vt:lpstr>Presentation</vt:lpstr>
      <vt:lpstr>Postpartale Depression erkennen, damit umgehen und unterstützen  </vt:lpstr>
      <vt:lpstr>Gliederung</vt:lpstr>
      <vt:lpstr>Was befindet sich im Rucksack der Eltern?</vt:lpstr>
      <vt:lpstr>Erkrankungs-häufigkeit</vt:lpstr>
      <vt:lpstr>Faktoren die das Auftreten einer Wochenbett-depression begünstigen können</vt:lpstr>
      <vt:lpstr>Klassische Krankheits-bilder in der Zeit nach der Geburt</vt:lpstr>
      <vt:lpstr>Definition der Postpartalen Depression</vt:lpstr>
      <vt:lpstr> Verschiedene Prägnanztypen  (Rhode und Dorsch)</vt:lpstr>
      <vt:lpstr>Insuffizienz-Typ</vt:lpstr>
      <vt:lpstr>Zwangs-Typ</vt:lpstr>
      <vt:lpstr>Panik- Typ</vt:lpstr>
      <vt:lpstr>Voraus-setzungen für die Mutter-Kind-Bindung:</vt:lpstr>
      <vt:lpstr>Was ist bei einer betroffenen Mutter sichtbar I</vt:lpstr>
      <vt:lpstr>Was ist bei einer betroffenen Mutter sichtbar II</vt:lpstr>
      <vt:lpstr>Unterschied zwischen depressiven und gesunden Müttern</vt:lpstr>
      <vt:lpstr>Was kann jemand anderer im Kontakt mit der Mutter wahrnehmen</vt:lpstr>
      <vt:lpstr>Postpartale Depression bei Vätern</vt:lpstr>
      <vt:lpstr>Auswirkungen auf die Mutter</vt:lpstr>
      <vt:lpstr>Auswirkungen auf das Kind</vt:lpstr>
      <vt:lpstr>Auswirkungen auf den Vater</vt:lpstr>
      <vt:lpstr>Erweiterter Whooley-Test</vt:lpstr>
      <vt:lpstr>Was tun, wenn ich eine Wochenbett-depression vermute?</vt:lpstr>
      <vt:lpstr>Behandlung</vt:lpstr>
      <vt:lpstr>Medikamente</vt:lpstr>
      <vt:lpstr>Emotionelle Erste Hilfe I</vt:lpstr>
      <vt:lpstr>Emotionelle Erste Hilfe II</vt:lpstr>
      <vt:lpstr>Möglichkeiten der EEH I</vt:lpstr>
      <vt:lpstr>Möglichkeiten der EEH II</vt:lpstr>
      <vt:lpstr>Metapher des Leuchtturms</vt:lpstr>
      <vt:lpstr>Vorbeugung</vt:lpstr>
      <vt:lpstr>Aussagen einer Mutter</vt:lpstr>
      <vt:lpstr>PowerPoint-Präsentation</vt:lpstr>
      <vt:lpstr>Intuitive Elternschaft – eine Erklärung</vt:lpstr>
      <vt:lpstr>Was braucht es, um auf die Intuition zugreifen zu können</vt:lpstr>
      <vt:lpstr>Was braucht es, um auf die Intuition zugreifen zu können</vt:lpstr>
      <vt:lpstr> PPD           PTBS</vt:lpstr>
      <vt:lpstr>EPDS-Plus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Baby ist da, aber das Glück lässt auf sich warten</dc:title>
  <dc:creator>Notburga Egerbacher-Anker</dc:creator>
  <cp:lastModifiedBy>Jasmin Neumayer</cp:lastModifiedBy>
  <cp:revision>18</cp:revision>
  <cp:lastPrinted>2024-06-17T11:53:07Z</cp:lastPrinted>
  <dcterms:created xsi:type="dcterms:W3CDTF">2020-05-14T07:00:50Z</dcterms:created>
  <dcterms:modified xsi:type="dcterms:W3CDTF">2024-07-01T14:51:28Z</dcterms:modified>
</cp:coreProperties>
</file>